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2" r:id="rId1"/>
  </p:sldMasterIdLst>
  <p:sldIdLst>
    <p:sldId id="256" r:id="rId2"/>
    <p:sldId id="275" r:id="rId3"/>
    <p:sldId id="294" r:id="rId4"/>
    <p:sldId id="295" r:id="rId5"/>
    <p:sldId id="296" r:id="rId6"/>
    <p:sldId id="297" r:id="rId7"/>
    <p:sldId id="298" r:id="rId8"/>
    <p:sldId id="299" r:id="rId9"/>
    <p:sldId id="300" r:id="rId10"/>
    <p:sldId id="293" r:id="rId11"/>
    <p:sldId id="278" r:id="rId12"/>
    <p:sldId id="279" r:id="rId13"/>
    <p:sldId id="280" r:id="rId14"/>
    <p:sldId id="292" r:id="rId15"/>
    <p:sldId id="281" r:id="rId16"/>
    <p:sldId id="282" r:id="rId17"/>
    <p:sldId id="283" r:id="rId18"/>
    <p:sldId id="284" r:id="rId19"/>
    <p:sldId id="285" r:id="rId20"/>
    <p:sldId id="286" r:id="rId21"/>
    <p:sldId id="263" r:id="rId22"/>
    <p:sldId id="264" r:id="rId23"/>
    <p:sldId id="265" r:id="rId24"/>
    <p:sldId id="266" r:id="rId25"/>
    <p:sldId id="267" r:id="rId2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p:cViewPr varScale="1">
        <p:scale>
          <a:sx n="107" d="100"/>
          <a:sy n="107" d="100"/>
        </p:scale>
        <p:origin x="176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29.11.17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7784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29.11.17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9744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29.11.17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58376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29.11.17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0189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4763EBB9-EF90-4D54-9F12-28C887A9A25B}" type="datetimeFigureOut">
              <a:rPr lang="de-DE" smtClean="0"/>
              <a:pPr/>
              <a:t>29.11.17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3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763EBB9-EF90-4D54-9F12-28C887A9A25B}" type="datetimeFigureOut">
              <a:rPr lang="de-DE" smtClean="0"/>
              <a:pPr/>
              <a:t>29.11.17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1578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2296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466344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763EBB9-EF90-4D54-9F12-28C887A9A25B}" type="datetimeFigureOut">
              <a:rPr lang="de-DE" smtClean="0"/>
              <a:pPr/>
              <a:t>29.11.17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2565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4763EBB9-EF90-4D54-9F12-28C887A9A25B}" type="datetimeFigureOut">
              <a:rPr lang="de-DE" smtClean="0"/>
              <a:pPr/>
              <a:t>29.11.17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32486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763EBB9-EF90-4D54-9F12-28C887A9A25B}" type="datetimeFigureOut">
              <a:rPr lang="de-DE" smtClean="0"/>
              <a:pPr/>
              <a:t>29.11.17</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1753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763EBB9-EF90-4D54-9F12-28C887A9A25B}" type="datetimeFigureOut">
              <a:rPr lang="de-DE" smtClean="0"/>
              <a:pPr/>
              <a:t>29.11.17</a:t>
            </a:fld>
            <a:endParaRPr lang="de-D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B6F910-E374-46B5-9536-3FF320AB95CF}" type="slidenum">
              <a:rPr lang="de-DE" smtClean="0"/>
              <a:pPr/>
              <a:t>‹Nr.›</a:t>
            </a:fld>
            <a:endParaRPr lang="de-DE"/>
          </a:p>
        </p:txBody>
      </p:sp>
    </p:spTree>
    <p:extLst>
      <p:ext uri="{BB962C8B-B14F-4D97-AF65-F5344CB8AC3E}">
        <p14:creationId xmlns:p14="http://schemas.microsoft.com/office/powerpoint/2010/main" val="232444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4763EBB9-EF90-4D54-9F12-28C887A9A25B}" type="datetimeFigureOut">
              <a:rPr lang="de-DE" smtClean="0"/>
              <a:pPr/>
              <a:t>29.11.17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9947459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763EBB9-EF90-4D54-9F12-28C887A9A25B}" type="datetimeFigureOut">
              <a:rPr lang="de-DE" smtClean="0"/>
              <a:pPr/>
              <a:t>29.11.17</a:t>
            </a:fld>
            <a:endParaRPr lang="de-D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9B6F910-E374-46B5-9536-3FF320AB95CF}" type="slidenum">
              <a:rPr lang="de-DE" smtClean="0"/>
              <a:pPr/>
              <a:t>‹Nr.›</a:t>
            </a:fld>
            <a:endParaRPr lang="de-D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715370"/>
      </p:ext>
    </p:extLst>
  </p:cSld>
  <p:clrMap bg1="lt1" tx1="dk1" bg2="lt2" tx2="dk2" accent1="accent1" accent2="accent2" accent3="accent3" accent4="accent4" accent5="accent5" accent6="accent6" hlink="hlink" folHlink="folHlink"/>
  <p:sldLayoutIdLst>
    <p:sldLayoutId id="2147484183" r:id="rId1"/>
    <p:sldLayoutId id="2147484184" r:id="rId2"/>
    <p:sldLayoutId id="2147484185" r:id="rId3"/>
    <p:sldLayoutId id="2147484186" r:id="rId4"/>
    <p:sldLayoutId id="2147484187" r:id="rId5"/>
    <p:sldLayoutId id="2147484188" r:id="rId6"/>
    <p:sldLayoutId id="2147484189" r:id="rId7"/>
    <p:sldLayoutId id="2147484190" r:id="rId8"/>
    <p:sldLayoutId id="2147484191" r:id="rId9"/>
    <p:sldLayoutId id="2147484192" r:id="rId10"/>
    <p:sldLayoutId id="21474841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file:///C:/Users/Gerald/Documents/Gerald/Religion/KSeminar%2020162018/Leistungserhebung_und_Leistungsmessung_im_RU.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a:t>Seminar 2017/19</a:t>
            </a:r>
          </a:p>
          <a:p>
            <a:pPr algn="ctr"/>
            <a:r>
              <a:rPr lang="de-DE" sz="3200" dirty="0"/>
              <a:t>am</a:t>
            </a:r>
          </a:p>
          <a:p>
            <a:pPr algn="ctr"/>
            <a:r>
              <a:rPr lang="de-DE" sz="3200" dirty="0"/>
              <a:t>Riemenscheider-Gymnasium Würzburg</a:t>
            </a:r>
          </a:p>
          <a:p>
            <a:pPr algn="ctr"/>
            <a:endParaRPr lang="de-DE" dirty="0"/>
          </a:p>
        </p:txBody>
      </p:sp>
      <p:sp>
        <p:nvSpPr>
          <p:cNvPr id="3" name="Textfeld 2"/>
          <p:cNvSpPr txBox="1"/>
          <p:nvPr/>
        </p:nvSpPr>
        <p:spPr>
          <a:xfrm>
            <a:off x="3070535" y="4725144"/>
            <a:ext cx="3074368" cy="369332"/>
          </a:xfrm>
          <a:prstGeom prst="rect">
            <a:avLst/>
          </a:prstGeom>
          <a:noFill/>
        </p:spPr>
        <p:txBody>
          <a:bodyPr wrap="none" rtlCol="0">
            <a:spAutoFit/>
          </a:bodyPr>
          <a:lstStyle/>
          <a:p>
            <a:r>
              <a:rPr lang="de-DE" dirty="0" smtClean="0"/>
              <a:t>16. </a:t>
            </a:r>
            <a:r>
              <a:rPr lang="de-DE" dirty="0"/>
              <a:t>Fachsitzung am </a:t>
            </a:r>
            <a:r>
              <a:rPr lang="de-DE" dirty="0" smtClean="0"/>
              <a:t>30</a:t>
            </a:r>
            <a:r>
              <a:rPr lang="de-DE" dirty="0" smtClean="0"/>
              <a:t>.11.2017</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a:latin typeface="Garamond" pitchFamily="18" charset="0"/>
              </a:rPr>
              <a:t>Katholische Religionslehre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44299" y="2492896"/>
            <a:ext cx="8501122" cy="2523768"/>
          </a:xfrm>
          <a:prstGeom prst="rect">
            <a:avLst/>
          </a:prstGeom>
          <a:noFill/>
        </p:spPr>
        <p:txBody>
          <a:bodyPr wrap="square" rtlCol="0">
            <a:spAutoFit/>
          </a:bodyPr>
          <a:lstStyle/>
          <a:p>
            <a:r>
              <a:rPr lang="de-DE" b="1" u="sng" dirty="0"/>
              <a:t>Kompetenz-Formel nach </a:t>
            </a:r>
            <a:r>
              <a:rPr lang="de-DE" b="1" u="sng" dirty="0" err="1"/>
              <a:t>Mendl</a:t>
            </a:r>
            <a:r>
              <a:rPr lang="de-DE" b="1" u="sng" dirty="0"/>
              <a:t>:</a:t>
            </a:r>
          </a:p>
          <a:p>
            <a:endParaRPr lang="de-DE" dirty="0"/>
          </a:p>
          <a:p>
            <a:r>
              <a:rPr lang="de-DE" dirty="0"/>
              <a:t>Lernende werden „in Sachen Religion“ kompetent, wenn sie in Auseinandersetzung mit den religiösen Konstruktionen anderer unterstützt durch das Deutungs- und Praxisangebot christlicher Tradition ein selbstständiges und vor der Vernunft verantwortbares Urteil in Fragen der Religion sowie je eigene religiöse Spuren entwickeln (Deutungs- und Partizipationskompetenz).</a:t>
            </a:r>
          </a:p>
          <a:p>
            <a:endParaRPr lang="de-DE" dirty="0"/>
          </a:p>
          <a:p>
            <a:pPr algn="r"/>
            <a:r>
              <a:rPr lang="de-DE" sz="1400" dirty="0" err="1"/>
              <a:t>Mendl</a:t>
            </a:r>
            <a:r>
              <a:rPr lang="de-DE" sz="1400" dirty="0"/>
              <a:t>, S.30</a:t>
            </a:r>
          </a:p>
        </p:txBody>
      </p:sp>
    </p:spTree>
    <p:extLst>
      <p:ext uri="{BB962C8B-B14F-4D97-AF65-F5344CB8AC3E}">
        <p14:creationId xmlns:p14="http://schemas.microsoft.com/office/powerpoint/2010/main" val="3968904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57158" y="1714488"/>
            <a:ext cx="8429684" cy="3970318"/>
          </a:xfrm>
          <a:prstGeom prst="rect">
            <a:avLst/>
          </a:prstGeom>
          <a:noFill/>
        </p:spPr>
        <p:txBody>
          <a:bodyPr wrap="square" rtlCol="0">
            <a:spAutoFit/>
          </a:bodyPr>
          <a:lstStyle/>
          <a:p>
            <a:r>
              <a:rPr lang="de-DE" b="1" u="sng" dirty="0"/>
              <a:t>Grenzen eines „primären Reflexionsmodells“</a:t>
            </a:r>
          </a:p>
          <a:p>
            <a:pPr>
              <a:buFontTx/>
              <a:buChar char="-"/>
            </a:pPr>
            <a:r>
              <a:rPr lang="de-DE" dirty="0"/>
              <a:t>Auf Wirklichkeit wird nur auf reflektierte Art und Weise zugegriffen. Unterricht ist zunächst kein Ort unmittelbarer religiöser Erfahrung.</a:t>
            </a:r>
          </a:p>
          <a:p>
            <a:pPr>
              <a:buFontTx/>
              <a:buChar char="-"/>
            </a:pPr>
            <a:r>
              <a:rPr lang="de-DE" dirty="0"/>
              <a:t> Erfahrungen, die mitgebracht werden, sind Grundlage dieses RU, der dann „Ort des Reflektieren und Deutens“ ist.</a:t>
            </a:r>
          </a:p>
          <a:p>
            <a:pPr>
              <a:buFontTx/>
              <a:buChar char="-"/>
            </a:pPr>
            <a:r>
              <a:rPr lang="de-DE" dirty="0"/>
              <a:t> Es kommt gerade heute nur noch zu einer „Als-ob“-Didaktik, (als ob alle irgendwie geartete religiöse Erfahrungen mitbrächten) und führt schließlich zur Aporie.</a:t>
            </a:r>
          </a:p>
          <a:p>
            <a:pPr>
              <a:buFontTx/>
              <a:buChar char="-"/>
            </a:pPr>
            <a:r>
              <a:rPr lang="de-DE" dirty="0"/>
              <a:t> Rezeption der Curriculumtheorie im RU führt zu einem kognitiv fixierten RU, weil mit dieser Theorie nur der Bereich der Kenntnisse und des Wissens einer Evaluation zugeführt werden konnte. Emotionales und handlungsorientiertes Lernen kommen zu kurz.</a:t>
            </a:r>
          </a:p>
          <a:p>
            <a:pPr>
              <a:buFontTx/>
              <a:buChar char="-"/>
            </a:pPr>
            <a:r>
              <a:rPr lang="de-DE" dirty="0"/>
              <a:t> Folgen für inhaltliche Gestaltung und Rollenverständnis des Religionslehrers/</a:t>
            </a:r>
            <a:r>
              <a:rPr lang="de-DE" dirty="0" err="1"/>
              <a:t>lehrerin</a:t>
            </a:r>
            <a:r>
              <a:rPr lang="de-DE" dirty="0"/>
              <a:t> sind unausweichlich.</a:t>
            </a:r>
          </a:p>
        </p:txBody>
      </p:sp>
    </p:spTree>
    <p:extLst>
      <p:ext uri="{BB962C8B-B14F-4D97-AF65-F5344CB8AC3E}">
        <p14:creationId xmlns:p14="http://schemas.microsoft.com/office/powerpoint/2010/main" val="1700857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08580" y="1988840"/>
            <a:ext cx="8572560" cy="3693319"/>
          </a:xfrm>
          <a:prstGeom prst="rect">
            <a:avLst/>
          </a:prstGeom>
          <a:noFill/>
        </p:spPr>
        <p:txBody>
          <a:bodyPr wrap="square" rtlCol="0">
            <a:spAutoFit/>
          </a:bodyPr>
          <a:lstStyle/>
          <a:p>
            <a:r>
              <a:rPr lang="de-DE" b="1" u="sng" dirty="0"/>
              <a:t>Deutungs- und Partizipationskompetenz</a:t>
            </a:r>
          </a:p>
          <a:p>
            <a:pPr>
              <a:buFontTx/>
              <a:buChar char="-"/>
            </a:pPr>
            <a:r>
              <a:rPr lang="de-DE" dirty="0"/>
              <a:t>Primäres Reflexionsmodell heute nicht mehr tragfähig: Erfahrungserweiterung und Deutung von Erfahrungen müssen als Aufgaben des RU wahrgenommen werden</a:t>
            </a:r>
          </a:p>
          <a:p>
            <a:pPr>
              <a:buFontTx/>
              <a:buChar char="-"/>
            </a:pPr>
            <a:r>
              <a:rPr lang="de-DE" dirty="0"/>
              <a:t> Wenn Voraussetzungen der lernenden Schüler ernst genommen werden, dann müssen neben reflexiven auch andere Präsentationsformen im RU gewählt werden.</a:t>
            </a:r>
          </a:p>
          <a:p>
            <a:pPr>
              <a:buFontTx/>
              <a:buChar char="-"/>
            </a:pPr>
            <a:endParaRPr lang="de-DE" dirty="0"/>
          </a:p>
          <a:p>
            <a:r>
              <a:rPr lang="de-DE" b="1" u="sng" dirty="0"/>
              <a:t>Chancen eines praktischen Lernens im RU </a:t>
            </a:r>
            <a:r>
              <a:rPr lang="de-DE" dirty="0"/>
              <a:t>(nach Matthias Bahr, 2000):</a:t>
            </a:r>
          </a:p>
          <a:p>
            <a:pPr>
              <a:buFontTx/>
              <a:buChar char="-"/>
            </a:pPr>
            <a:r>
              <a:rPr lang="de-DE" dirty="0"/>
              <a:t> Dem Glauben als dem „Glauben in der Konkretion“ begegnen</a:t>
            </a:r>
          </a:p>
          <a:p>
            <a:pPr>
              <a:buFontTx/>
              <a:buChar char="-"/>
            </a:pPr>
            <a:r>
              <a:rPr lang="de-DE" dirty="0"/>
              <a:t> Gestaltungskraft des Glaubens für das Handeln erleben</a:t>
            </a:r>
          </a:p>
          <a:p>
            <a:pPr>
              <a:buFontTx/>
              <a:buChar char="-"/>
            </a:pPr>
            <a:r>
              <a:rPr lang="de-DE" dirty="0"/>
              <a:t> Solidarische und emanzipatorische Grundperspektive des Glaubens wahrnehmen</a:t>
            </a:r>
          </a:p>
          <a:p>
            <a:pPr>
              <a:buFontTx/>
              <a:buChar char="-"/>
            </a:pPr>
            <a:r>
              <a:rPr lang="de-DE" dirty="0"/>
              <a:t> An der Überwindung der Diskrepanz von Urteilen und Handeln arbeiten</a:t>
            </a:r>
          </a:p>
          <a:p>
            <a:pPr>
              <a:buFontTx/>
              <a:buChar char="-"/>
            </a:pPr>
            <a:r>
              <a:rPr lang="de-DE" dirty="0"/>
              <a:t> Kirche als „Kirche in der Welt“ verstehen lernen</a:t>
            </a:r>
          </a:p>
          <a:p>
            <a:pPr>
              <a:buFontTx/>
              <a:buChar char="-"/>
            </a:pPr>
            <a:r>
              <a:rPr lang="de-DE" dirty="0"/>
              <a:t> Im schöpferischen Handeln sein Menschsein vollziehen</a:t>
            </a:r>
          </a:p>
        </p:txBody>
      </p:sp>
    </p:spTree>
    <p:extLst>
      <p:ext uri="{BB962C8B-B14F-4D97-AF65-F5344CB8AC3E}">
        <p14:creationId xmlns:p14="http://schemas.microsoft.com/office/powerpoint/2010/main" val="2619894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275063" y="2676285"/>
            <a:ext cx="3071834" cy="150019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Deutungs-Kompetenz</a:t>
            </a:r>
          </a:p>
        </p:txBody>
      </p:sp>
      <p:sp>
        <p:nvSpPr>
          <p:cNvPr id="4" name="Ellipse 3"/>
          <p:cNvSpPr/>
          <p:nvPr/>
        </p:nvSpPr>
        <p:spPr>
          <a:xfrm>
            <a:off x="5652120" y="2688557"/>
            <a:ext cx="3071834" cy="150019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Partizipations-Kompetenz</a:t>
            </a:r>
          </a:p>
        </p:txBody>
      </p:sp>
      <p:sp>
        <p:nvSpPr>
          <p:cNvPr id="5" name="Pfeil nach rechts 4"/>
          <p:cNvSpPr/>
          <p:nvPr/>
        </p:nvSpPr>
        <p:spPr>
          <a:xfrm>
            <a:off x="2800298" y="1339394"/>
            <a:ext cx="3571900"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ermöglicht tieferes Verständnis des eigenen und fremden Handelns</a:t>
            </a:r>
          </a:p>
        </p:txBody>
      </p:sp>
      <p:sp>
        <p:nvSpPr>
          <p:cNvPr id="6" name="Pfeil nach rechts 5"/>
          <p:cNvSpPr/>
          <p:nvPr/>
        </p:nvSpPr>
        <p:spPr>
          <a:xfrm flipH="1">
            <a:off x="2800298" y="3896833"/>
            <a:ext cx="3357586"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erweiterte Erfahrung und Wissen</a:t>
            </a:r>
          </a:p>
        </p:txBody>
      </p:sp>
      <p:sp>
        <p:nvSpPr>
          <p:cNvPr id="7" name="Rechteck 6"/>
          <p:cNvSpPr/>
          <p:nvPr/>
        </p:nvSpPr>
        <p:spPr>
          <a:xfrm>
            <a:off x="299968" y="5565093"/>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Religionsunterricht</a:t>
            </a:r>
          </a:p>
        </p:txBody>
      </p:sp>
      <p:sp>
        <p:nvSpPr>
          <p:cNvPr id="9" name="Rechteck 8"/>
          <p:cNvSpPr/>
          <p:nvPr/>
        </p:nvSpPr>
        <p:spPr>
          <a:xfrm>
            <a:off x="299968" y="655976"/>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Religiöse Kompetenz: „Wissen mit Erfahrungen erweitern“</a:t>
            </a:r>
          </a:p>
        </p:txBody>
      </p:sp>
      <p:sp>
        <p:nvSpPr>
          <p:cNvPr id="10" name="Textfeld 9"/>
          <p:cNvSpPr txBox="1"/>
          <p:nvPr/>
        </p:nvSpPr>
        <p:spPr>
          <a:xfrm>
            <a:off x="8001024" y="6429396"/>
            <a:ext cx="941283" cy="261610"/>
          </a:xfrm>
          <a:prstGeom prst="rect">
            <a:avLst/>
          </a:prstGeom>
          <a:noFill/>
        </p:spPr>
        <p:txBody>
          <a:bodyPr wrap="none" rtlCol="0">
            <a:spAutoFit/>
          </a:bodyPr>
          <a:lstStyle/>
          <a:p>
            <a:r>
              <a:rPr lang="de-DE" sz="1100" dirty="0" err="1"/>
              <a:t>Mendl</a:t>
            </a:r>
            <a:r>
              <a:rPr lang="de-DE" sz="1100" dirty="0"/>
              <a:t>, S.28</a:t>
            </a:r>
          </a:p>
        </p:txBody>
      </p:sp>
    </p:spTree>
    <p:extLst>
      <p:ext uri="{BB962C8B-B14F-4D97-AF65-F5344CB8AC3E}">
        <p14:creationId xmlns:p14="http://schemas.microsoft.com/office/powerpoint/2010/main" val="22625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1+#ppt_w/2"/>
                                          </p:val>
                                        </p:tav>
                                        <p:tav tm="100000">
                                          <p:val>
                                            <p:strVal val="#ppt_x"/>
                                          </p:val>
                                        </p:tav>
                                      </p:tavLst>
                                    </p:anim>
                                    <p:anim calcmode="lin" valueType="num">
                                      <p:cBhvr additive="base">
                                        <p:cTn id="2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linds(horizontal)">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 Religion erleben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737361"/>
            <a:ext cx="608647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7263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1714488"/>
            <a:ext cx="8358246" cy="2954655"/>
          </a:xfrm>
          <a:prstGeom prst="rect">
            <a:avLst/>
          </a:prstGeom>
          <a:noFill/>
        </p:spPr>
        <p:txBody>
          <a:bodyPr wrap="square" rtlCol="0">
            <a:spAutoFit/>
          </a:bodyPr>
          <a:lstStyle/>
          <a:p>
            <a:r>
              <a:rPr lang="de-DE" dirty="0"/>
              <a:t>These Hans </a:t>
            </a:r>
            <a:r>
              <a:rPr lang="de-DE" dirty="0" err="1"/>
              <a:t>Mendls</a:t>
            </a:r>
            <a:r>
              <a:rPr lang="de-DE" dirty="0"/>
              <a:t>:</a:t>
            </a:r>
          </a:p>
          <a:p>
            <a:endParaRPr lang="de-DE" sz="2400" dirty="0">
              <a:latin typeface="Lucida Sans Unicode" pitchFamily="34" charset="0"/>
              <a:cs typeface="Lucida Sans Unicode" pitchFamily="34" charset="0"/>
            </a:endParaRPr>
          </a:p>
          <a:p>
            <a:r>
              <a:rPr lang="de-DE" sz="2400" dirty="0">
                <a:latin typeface="Lucida Sans Unicode" pitchFamily="34" charset="0"/>
                <a:cs typeface="Lucida Sans Unicode" pitchFamily="34" charset="0"/>
              </a:rPr>
              <a:t>„Sowohl von den lernenden Subjekten her als auch von der Eigenlogik des Gegenstands »Religion« aus erweist sich ein ausschließliches </a:t>
            </a:r>
            <a:r>
              <a:rPr lang="de-DE" sz="2400" b="1" dirty="0">
                <a:latin typeface="Lucida Sans Unicode" pitchFamily="34" charset="0"/>
                <a:cs typeface="Lucida Sans Unicode" pitchFamily="34" charset="0"/>
              </a:rPr>
              <a:t>Reflexionsmodell</a:t>
            </a:r>
            <a:r>
              <a:rPr lang="de-DE" sz="2400" dirty="0">
                <a:latin typeface="Lucida Sans Unicode" pitchFamily="34" charset="0"/>
                <a:cs typeface="Lucida Sans Unicode" pitchFamily="34" charset="0"/>
              </a:rPr>
              <a:t> schulischen Lernens heute als </a:t>
            </a:r>
            <a:r>
              <a:rPr lang="de-DE" sz="2400" dirty="0" err="1">
                <a:latin typeface="Lucida Sans Unicode" pitchFamily="34" charset="0"/>
                <a:cs typeface="Lucida Sans Unicode" pitchFamily="34" charset="0"/>
              </a:rPr>
              <a:t>defizient</a:t>
            </a:r>
            <a:r>
              <a:rPr lang="de-DE" sz="2400" dirty="0">
                <a:latin typeface="Lucida Sans Unicode" pitchFamily="34" charset="0"/>
                <a:cs typeface="Lucida Sans Unicode" pitchFamily="34" charset="0"/>
              </a:rPr>
              <a:t>; es sollte deshalb mit </a:t>
            </a:r>
            <a:r>
              <a:rPr lang="de-DE" sz="2400" b="1" dirty="0">
                <a:latin typeface="Lucida Sans Unicode" pitchFamily="34" charset="0"/>
                <a:cs typeface="Lucida Sans Unicode" pitchFamily="34" charset="0"/>
              </a:rPr>
              <a:t>inszenierenden Elementen ergänzt </a:t>
            </a:r>
            <a:r>
              <a:rPr lang="de-DE" sz="2400" dirty="0">
                <a:latin typeface="Lucida Sans Unicode" pitchFamily="34" charset="0"/>
                <a:cs typeface="Lucida Sans Unicode" pitchFamily="34" charset="0"/>
              </a:rPr>
              <a:t>– nicht durch sie ersetzt! – werden.“</a:t>
            </a:r>
          </a:p>
        </p:txBody>
      </p:sp>
    </p:spTree>
    <p:extLst>
      <p:ext uri="{BB962C8B-B14F-4D97-AF65-F5344CB8AC3E}">
        <p14:creationId xmlns:p14="http://schemas.microsoft.com/office/powerpoint/2010/main" val="1155285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1643050"/>
            <a:ext cx="8215370" cy="1384995"/>
          </a:xfrm>
          <a:prstGeom prst="rect">
            <a:avLst/>
          </a:prstGeom>
          <a:noFill/>
        </p:spPr>
        <p:txBody>
          <a:bodyPr wrap="square" rtlCol="0">
            <a:spAutoFit/>
          </a:bodyPr>
          <a:lstStyle/>
          <a:p>
            <a:r>
              <a:rPr lang="de-DE" dirty="0"/>
              <a:t>Hans Schmid:</a:t>
            </a:r>
          </a:p>
          <a:p>
            <a:endParaRPr lang="de-DE" dirty="0"/>
          </a:p>
          <a:p>
            <a:r>
              <a:rPr lang="de-DE" sz="2400" dirty="0">
                <a:latin typeface="Lucida Sans Unicode" pitchFamily="34" charset="0"/>
                <a:cs typeface="Lucida Sans Unicode" pitchFamily="34" charset="0"/>
              </a:rPr>
              <a:t>„die dissoziativen (»reden über«) mit assoziativen (»reden mit«) Elementen ergänzen“</a:t>
            </a:r>
          </a:p>
        </p:txBody>
      </p:sp>
      <p:sp>
        <p:nvSpPr>
          <p:cNvPr id="4" name="Textfeld 3"/>
          <p:cNvSpPr txBox="1"/>
          <p:nvPr/>
        </p:nvSpPr>
        <p:spPr>
          <a:xfrm>
            <a:off x="500034" y="3214686"/>
            <a:ext cx="8143932" cy="1846659"/>
          </a:xfrm>
          <a:prstGeom prst="rect">
            <a:avLst/>
          </a:prstGeom>
          <a:noFill/>
        </p:spPr>
        <p:txBody>
          <a:bodyPr wrap="square" rtlCol="0">
            <a:spAutoFit/>
          </a:bodyPr>
          <a:lstStyle/>
          <a:p>
            <a:r>
              <a:rPr lang="de-DE" dirty="0">
                <a:latin typeface="Arial" pitchFamily="34" charset="0"/>
                <a:cs typeface="Arial" pitchFamily="34" charset="0"/>
              </a:rPr>
              <a:t>Ignatius von Loyola (Exerzitien):</a:t>
            </a:r>
          </a:p>
          <a:p>
            <a:endParaRPr lang="de-DE" sz="2400" dirty="0">
              <a:latin typeface="Lucida Sans Unicode" pitchFamily="34" charset="0"/>
              <a:cs typeface="Lucida Sans Unicode" pitchFamily="34" charset="0"/>
            </a:endParaRPr>
          </a:p>
          <a:p>
            <a:r>
              <a:rPr lang="de-DE" sz="2400" dirty="0">
                <a:latin typeface="Lucida Sans Unicode" pitchFamily="34" charset="0"/>
                <a:cs typeface="Lucida Sans Unicode" pitchFamily="34" charset="0"/>
              </a:rPr>
              <a:t>»Nicht das Vielwissen sättigt die Seele und gibt ihr Genüge, sondern das Fühlen und Kosten der Dinge von innen.«</a:t>
            </a:r>
          </a:p>
        </p:txBody>
      </p:sp>
    </p:spTree>
    <p:extLst>
      <p:ext uri="{BB962C8B-B14F-4D97-AF65-F5344CB8AC3E}">
        <p14:creationId xmlns:p14="http://schemas.microsoft.com/office/powerpoint/2010/main" val="3867326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2428868"/>
            <a:ext cx="8286808" cy="1200329"/>
          </a:xfrm>
          <a:prstGeom prst="rect">
            <a:avLst/>
          </a:prstGeom>
          <a:noFill/>
        </p:spPr>
        <p:txBody>
          <a:bodyPr wrap="square" rtlCol="0">
            <a:spAutoFit/>
          </a:bodyPr>
          <a:lstStyle/>
          <a:p>
            <a:r>
              <a:rPr lang="de-DE" b="1" dirty="0"/>
              <a:t>Wortherkunft, Wortbedeutung</a:t>
            </a:r>
          </a:p>
          <a:p>
            <a:r>
              <a:rPr lang="de-DE" dirty="0"/>
              <a:t>- </a:t>
            </a:r>
            <a:r>
              <a:rPr lang="de-DE" i="1" dirty="0"/>
              <a:t>per </a:t>
            </a:r>
            <a:r>
              <a:rPr lang="de-DE" i="1" dirty="0" err="1"/>
              <a:t>formam</a:t>
            </a:r>
            <a:r>
              <a:rPr lang="de-DE" i="1" dirty="0"/>
              <a:t> (lat.): durch die Form</a:t>
            </a:r>
          </a:p>
          <a:p>
            <a:r>
              <a:rPr lang="de-DE" dirty="0"/>
              <a:t>- </a:t>
            </a:r>
            <a:r>
              <a:rPr lang="de-DE" i="1" dirty="0" err="1"/>
              <a:t>to</a:t>
            </a:r>
            <a:r>
              <a:rPr lang="de-DE" i="1" dirty="0"/>
              <a:t> </a:t>
            </a:r>
            <a:r>
              <a:rPr lang="de-DE" i="1" dirty="0" err="1"/>
              <a:t>perform</a:t>
            </a:r>
            <a:r>
              <a:rPr lang="de-DE" i="1" dirty="0"/>
              <a:t> (engl.): etwas tun, aufführen, „in eine Handlung umsetzen“</a:t>
            </a:r>
          </a:p>
          <a:p>
            <a:r>
              <a:rPr lang="en-US" dirty="0"/>
              <a:t>- </a:t>
            </a:r>
            <a:r>
              <a:rPr lang="en-US" i="1" dirty="0" err="1"/>
              <a:t>performativ</a:t>
            </a:r>
            <a:r>
              <a:rPr lang="en-US" i="1" dirty="0"/>
              <a:t>: “how to do things with words” (John Austin)</a:t>
            </a:r>
            <a:endParaRPr lang="de-DE" dirty="0"/>
          </a:p>
        </p:txBody>
      </p:sp>
      <p:sp>
        <p:nvSpPr>
          <p:cNvPr id="4" name="Textfeld 3"/>
          <p:cNvSpPr txBox="1"/>
          <p:nvPr/>
        </p:nvSpPr>
        <p:spPr>
          <a:xfrm>
            <a:off x="428596" y="1643050"/>
            <a:ext cx="5660524" cy="461665"/>
          </a:xfrm>
          <a:prstGeom prst="rect">
            <a:avLst/>
          </a:prstGeom>
          <a:noFill/>
        </p:spPr>
        <p:txBody>
          <a:bodyPr wrap="none" rtlCol="0">
            <a:spAutoFit/>
          </a:bodyPr>
          <a:lstStyle/>
          <a:p>
            <a:r>
              <a:rPr lang="de-DE" sz="2400" b="1" dirty="0">
                <a:latin typeface="+mj-lt"/>
              </a:rPr>
              <a:t>Performativer Religionsunterricht</a:t>
            </a:r>
          </a:p>
        </p:txBody>
      </p:sp>
      <p:sp>
        <p:nvSpPr>
          <p:cNvPr id="6" name="Textfeld 5"/>
          <p:cNvSpPr txBox="1"/>
          <p:nvPr/>
        </p:nvSpPr>
        <p:spPr>
          <a:xfrm>
            <a:off x="500034" y="3929066"/>
            <a:ext cx="7929618" cy="1477328"/>
          </a:xfrm>
          <a:prstGeom prst="rect">
            <a:avLst/>
          </a:prstGeom>
          <a:noFill/>
        </p:spPr>
        <p:txBody>
          <a:bodyPr wrap="square" rtlCol="0">
            <a:spAutoFit/>
          </a:bodyPr>
          <a:lstStyle/>
          <a:p>
            <a:r>
              <a:rPr lang="de-DE" b="1" dirty="0"/>
              <a:t>Performativer Religionsunterricht:</a:t>
            </a:r>
          </a:p>
          <a:p>
            <a:r>
              <a:rPr lang="de-DE" dirty="0"/>
              <a:t>- Religiöse Inhalte werden durch eine Inszenierung in eine bestimmte Form 	gebracht</a:t>
            </a:r>
          </a:p>
          <a:p>
            <a:pPr>
              <a:buFontTx/>
              <a:buChar char="-"/>
            </a:pPr>
            <a:r>
              <a:rPr lang="de-DE" dirty="0"/>
              <a:t> Mehr als Reden über Religion</a:t>
            </a:r>
          </a:p>
          <a:p>
            <a:pPr>
              <a:buFontTx/>
              <a:buChar char="-"/>
            </a:pPr>
            <a:r>
              <a:rPr lang="de-DE" dirty="0"/>
              <a:t> Körper und Raum werden im Religionsunterricht „inszeniert“</a:t>
            </a:r>
          </a:p>
        </p:txBody>
      </p:sp>
    </p:spTree>
    <p:extLst>
      <p:ext uri="{BB962C8B-B14F-4D97-AF65-F5344CB8AC3E}">
        <p14:creationId xmlns:p14="http://schemas.microsoft.com/office/powerpoint/2010/main" val="263366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57158" y="2214554"/>
            <a:ext cx="8286808" cy="2616101"/>
          </a:xfrm>
          <a:prstGeom prst="rect">
            <a:avLst/>
          </a:prstGeom>
          <a:noFill/>
        </p:spPr>
        <p:txBody>
          <a:bodyPr wrap="square" rtlCol="0">
            <a:spAutoFit/>
          </a:bodyPr>
          <a:lstStyle/>
          <a:p>
            <a:r>
              <a:rPr lang="de-DE" sz="2000" b="1" dirty="0">
                <a:latin typeface="+mj-lt"/>
              </a:rPr>
              <a:t>Performance</a:t>
            </a:r>
          </a:p>
          <a:p>
            <a:r>
              <a:rPr lang="de-DE" dirty="0"/>
              <a:t>- Stammt aus dem Bereich der Kommunikationswissenschaft</a:t>
            </a:r>
          </a:p>
          <a:p>
            <a:pPr>
              <a:buFontTx/>
              <a:buChar char="-"/>
            </a:pPr>
            <a:r>
              <a:rPr lang="de-DE" dirty="0"/>
              <a:t> Überwiegend im Theater bei Sprechakten zu finden:</a:t>
            </a:r>
          </a:p>
          <a:p>
            <a:r>
              <a:rPr lang="de-DE" dirty="0"/>
              <a:t>	durch eine sprachliche Handlung setzt mit dem Verlauten bereits eine 	Wirklichkeit mit ein</a:t>
            </a:r>
          </a:p>
          <a:p>
            <a:endParaRPr lang="de-DE" dirty="0"/>
          </a:p>
          <a:p>
            <a:r>
              <a:rPr lang="de-DE" dirty="0"/>
              <a:t>- Inszenierung:</a:t>
            </a:r>
          </a:p>
          <a:p>
            <a:r>
              <a:rPr lang="de-DE" dirty="0"/>
              <a:t>	- Verwandlung von Texten in Sprechakte</a:t>
            </a:r>
          </a:p>
          <a:p>
            <a:r>
              <a:rPr lang="de-DE" dirty="0"/>
              <a:t>	- ein Vorgang, bei dem etwas „in Form“ kommt</a:t>
            </a:r>
          </a:p>
        </p:txBody>
      </p:sp>
    </p:spTree>
    <p:extLst>
      <p:ext uri="{BB962C8B-B14F-4D97-AF65-F5344CB8AC3E}">
        <p14:creationId xmlns:p14="http://schemas.microsoft.com/office/powerpoint/2010/main" val="3674840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08580" y="1737361"/>
            <a:ext cx="8572560" cy="4585871"/>
          </a:xfrm>
          <a:prstGeom prst="rect">
            <a:avLst/>
          </a:prstGeom>
          <a:noFill/>
        </p:spPr>
        <p:txBody>
          <a:bodyPr wrap="square" rtlCol="0">
            <a:spAutoFit/>
          </a:bodyPr>
          <a:lstStyle/>
          <a:p>
            <a:r>
              <a:rPr lang="de-DE" sz="2000" b="1" dirty="0">
                <a:latin typeface="+mj-lt"/>
              </a:rPr>
              <a:t>Konsequenzen für einen performativen RU</a:t>
            </a:r>
          </a:p>
          <a:p>
            <a:r>
              <a:rPr lang="de-DE" sz="2000" b="1" dirty="0">
                <a:latin typeface="+mj-lt"/>
              </a:rPr>
              <a:t>„Inszenierungsfelder“ (</a:t>
            </a:r>
            <a:r>
              <a:rPr lang="de-DE" sz="2000" b="1" dirty="0" err="1">
                <a:latin typeface="+mj-lt"/>
              </a:rPr>
              <a:t>Mendl</a:t>
            </a:r>
            <a:r>
              <a:rPr lang="de-DE" sz="2000" b="1" dirty="0">
                <a:latin typeface="+mj-lt"/>
              </a:rPr>
              <a:t>)</a:t>
            </a:r>
          </a:p>
          <a:p>
            <a:endParaRPr lang="de-DE" dirty="0"/>
          </a:p>
          <a:p>
            <a:pPr>
              <a:buFontTx/>
              <a:buChar char="-"/>
            </a:pPr>
            <a:r>
              <a:rPr lang="de-DE" dirty="0"/>
              <a:t>nicht nur »über« Religion sprechen, sondern das Fach so konzipieren, dass Kinder und Jugendliche mit ihren Fragen und Bedürfnissen im Mittelpunkt stehen</a:t>
            </a:r>
          </a:p>
          <a:p>
            <a:pPr>
              <a:buFontTx/>
              <a:buChar char="-"/>
            </a:pPr>
            <a:r>
              <a:rPr lang="de-DE" dirty="0"/>
              <a:t>nicht nur »über« Gemeinde und Gemeinschaft etc. sprechen, sondern Gemeinschaft auf jugendgemäße Weise inszenieren</a:t>
            </a:r>
          </a:p>
          <a:p>
            <a:pPr>
              <a:buFontTx/>
              <a:buChar char="-"/>
            </a:pPr>
            <a:r>
              <a:rPr lang="de-DE" dirty="0"/>
              <a:t>nicht nur »über« Moral diskutieren, sondern ethisches Verhalten einüben</a:t>
            </a:r>
          </a:p>
          <a:p>
            <a:pPr>
              <a:buFontTx/>
              <a:buChar char="-"/>
            </a:pPr>
            <a:r>
              <a:rPr lang="de-DE" dirty="0"/>
              <a:t>nicht nur »über« Kirchen nachdenken, sondern in Kirchen Haltungen, Lieder, Riten ausprobieren</a:t>
            </a:r>
          </a:p>
          <a:p>
            <a:pPr>
              <a:buFontTx/>
              <a:buChar char="-"/>
            </a:pPr>
            <a:r>
              <a:rPr lang="de-DE" dirty="0"/>
              <a:t>nicht nur »über« Meditation reden, sondern meditative Elemente erproben</a:t>
            </a:r>
          </a:p>
          <a:p>
            <a:pPr>
              <a:buFontTx/>
              <a:buChar char="-"/>
            </a:pPr>
            <a:r>
              <a:rPr lang="de-DE" dirty="0"/>
              <a:t>nicht nur »über« Gebet und Liturgie sprechen, sondern zum experimentellen Beten und liturgischen Handeln anleiten und diese Erfahrung auch reflektieren</a:t>
            </a:r>
          </a:p>
          <a:p>
            <a:pPr>
              <a:buFontTx/>
              <a:buChar char="-"/>
            </a:pPr>
            <a:r>
              <a:rPr lang="de-DE" dirty="0"/>
              <a:t>nicht nur »über« biblische Texte sprechen, sondern sich von den biblischen Erzählern in Geschichten verwickeln lassen, sie als Spiegelungsfolien und Resonanzräume für eigene Erfahrungen werden lassen</a:t>
            </a:r>
          </a:p>
        </p:txBody>
      </p:sp>
    </p:spTree>
    <p:extLst>
      <p:ext uri="{BB962C8B-B14F-4D97-AF65-F5344CB8AC3E}">
        <p14:creationId xmlns:p14="http://schemas.microsoft.com/office/powerpoint/2010/main" val="661381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a:t>Organisatorisches</a:t>
            </a:r>
            <a:endParaRPr lang="de-DE" dirty="0"/>
          </a:p>
        </p:txBody>
      </p:sp>
      <p:sp>
        <p:nvSpPr>
          <p:cNvPr id="4" name="Textfeld 3"/>
          <p:cNvSpPr txBox="1"/>
          <p:nvPr/>
        </p:nvSpPr>
        <p:spPr>
          <a:xfrm>
            <a:off x="611560" y="2276872"/>
            <a:ext cx="7920880" cy="2585323"/>
          </a:xfrm>
          <a:prstGeom prst="rect">
            <a:avLst/>
          </a:prstGeom>
          <a:noFill/>
        </p:spPr>
        <p:txBody>
          <a:bodyPr wrap="square" rtlCol="0">
            <a:spAutoFit/>
          </a:bodyPr>
          <a:lstStyle/>
          <a:p>
            <a:pPr marL="342900" indent="-342900">
              <a:buAutoNum type="arabicParenBoth"/>
            </a:pPr>
            <a:endParaRPr lang="de-DE" dirty="0"/>
          </a:p>
          <a:p>
            <a:pPr marL="342900" indent="-342900">
              <a:buAutoNum type="arabicParenBoth"/>
            </a:pPr>
            <a:r>
              <a:rPr lang="de-DE" dirty="0" smtClean="0"/>
              <a:t>Elternsprechtag für die </a:t>
            </a:r>
            <a:r>
              <a:rPr lang="de-DE" dirty="0" err="1" smtClean="0"/>
              <a:t>Jgst</a:t>
            </a:r>
            <a:r>
              <a:rPr lang="de-DE" dirty="0" smtClean="0"/>
              <a:t>. </a:t>
            </a:r>
            <a:r>
              <a:rPr lang="de-DE" dirty="0" smtClean="0"/>
              <a:t>7 - 12</a:t>
            </a:r>
            <a:r>
              <a:rPr lang="de-DE" dirty="0" smtClean="0"/>
              <a:t> </a:t>
            </a:r>
            <a:r>
              <a:rPr lang="de-DE" dirty="0" smtClean="0"/>
              <a:t>am kommenden </a:t>
            </a:r>
            <a:r>
              <a:rPr lang="de-DE" dirty="0" smtClean="0"/>
              <a:t>Mittwoch ab </a:t>
            </a:r>
            <a:r>
              <a:rPr lang="de-DE" dirty="0" smtClean="0"/>
              <a:t>17.00 </a:t>
            </a:r>
            <a:r>
              <a:rPr lang="de-DE" dirty="0" smtClean="0"/>
              <a:t>Uhr: Keine Eintragungen bei </a:t>
            </a:r>
            <a:r>
              <a:rPr lang="de-DE" dirty="0" err="1" smtClean="0"/>
              <a:t>StRef</a:t>
            </a:r>
            <a:r>
              <a:rPr lang="de-DE" dirty="0" smtClean="0"/>
              <a:t> mehr zugelassen, bitte immer am Betreuungslehrer orientieren und von diesem Auszug aus Infoportal geben lassen.</a:t>
            </a:r>
          </a:p>
          <a:p>
            <a:pPr marL="342900" indent="-342900">
              <a:buAutoNum type="arabicParenBoth"/>
            </a:pPr>
            <a:endParaRPr lang="de-DE" dirty="0" smtClean="0"/>
          </a:p>
          <a:p>
            <a:pPr marL="342900" indent="-342900">
              <a:buAutoNum type="arabicParenBoth"/>
            </a:pPr>
            <a:r>
              <a:rPr lang="de-DE" dirty="0" smtClean="0"/>
              <a:t>Entscheidung für das Lehrprobenfach vor Weihnachten notwendig</a:t>
            </a:r>
            <a:endParaRPr lang="de-DE" dirty="0" smtClean="0"/>
          </a:p>
          <a:p>
            <a:pPr marL="342900" indent="-342900">
              <a:buAutoNum type="arabicParenBoth"/>
            </a:pPr>
            <a:endParaRPr lang="de-DE" dirty="0" smtClean="0"/>
          </a:p>
          <a:p>
            <a:pPr marL="342900" indent="-342900">
              <a:buAutoNum type="arabicParenBoth"/>
            </a:pPr>
            <a:r>
              <a:rPr lang="de-DE" dirty="0" smtClean="0"/>
              <a:t>Sonstiges</a:t>
            </a:r>
            <a:endParaRPr lang="de-DE" dirty="0"/>
          </a:p>
        </p:txBody>
      </p:sp>
    </p:spTree>
    <p:extLst>
      <p:ext uri="{BB962C8B-B14F-4D97-AF65-F5344CB8AC3E}">
        <p14:creationId xmlns:p14="http://schemas.microsoft.com/office/powerpoint/2010/main" val="333859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Rechteck 2"/>
          <p:cNvSpPr/>
          <p:nvPr/>
        </p:nvSpPr>
        <p:spPr>
          <a:xfrm>
            <a:off x="500034" y="1714488"/>
            <a:ext cx="8215370" cy="3139321"/>
          </a:xfrm>
          <a:prstGeom prst="rect">
            <a:avLst/>
          </a:prstGeom>
        </p:spPr>
        <p:txBody>
          <a:bodyPr wrap="square">
            <a:spAutoFit/>
          </a:bodyPr>
          <a:lstStyle/>
          <a:p>
            <a:pPr>
              <a:buFontTx/>
              <a:buChar char="-"/>
            </a:pPr>
            <a:r>
              <a:rPr lang="de-DE" dirty="0"/>
              <a:t>nicht nur »über« religiöse Kunstwerke reden, sondern selbst dem Glauben einen künstlerischen Ausdruck verleihen</a:t>
            </a:r>
          </a:p>
          <a:p>
            <a:pPr>
              <a:buFontTx/>
              <a:buChar char="-"/>
            </a:pPr>
            <a:r>
              <a:rPr lang="de-DE" dirty="0"/>
              <a:t>nicht nur etwas »über« andere Religionen kennen lernen, sondern Menschen einer anderen Religion begegnen</a:t>
            </a:r>
          </a:p>
          <a:p>
            <a:pPr>
              <a:buFontTx/>
              <a:buChar char="-"/>
            </a:pPr>
            <a:r>
              <a:rPr lang="de-DE" dirty="0"/>
              <a:t>nicht nur »über« Sakramente und ihre Symbole und Symbolhandlungen sprechen, sondern die heilsam Bedeutung ritueller Handlungen (»</a:t>
            </a:r>
            <a:r>
              <a:rPr lang="de-DE" dirty="0" err="1"/>
              <a:t>to</a:t>
            </a:r>
            <a:r>
              <a:rPr lang="de-DE" dirty="0"/>
              <a:t> </a:t>
            </a:r>
            <a:r>
              <a:rPr lang="en-US" dirty="0"/>
              <a:t>do things with words«) </a:t>
            </a:r>
            <a:r>
              <a:rPr lang="en-US" dirty="0" err="1"/>
              <a:t>erspüren</a:t>
            </a:r>
            <a:endParaRPr lang="en-US" dirty="0"/>
          </a:p>
          <a:p>
            <a:pPr>
              <a:buFontTx/>
              <a:buChar char="-"/>
            </a:pPr>
            <a:r>
              <a:rPr lang="de-DE" dirty="0"/>
              <a:t>sich nicht nur »über« Mönche, andere exotische Christen oder </a:t>
            </a:r>
            <a:r>
              <a:rPr lang="de-DE" dirty="0" err="1"/>
              <a:t>local</a:t>
            </a:r>
            <a:r>
              <a:rPr lang="de-DE" dirty="0"/>
              <a:t> </a:t>
            </a:r>
            <a:r>
              <a:rPr lang="de-DE" dirty="0" err="1"/>
              <a:t>heroes</a:t>
            </a:r>
            <a:r>
              <a:rPr lang="de-DE" dirty="0"/>
              <a:t> wundern, sondern in der Begegnung Nähe und Distanz spüren</a:t>
            </a:r>
          </a:p>
          <a:p>
            <a:pPr>
              <a:buFontTx/>
              <a:buChar char="-"/>
            </a:pPr>
            <a:r>
              <a:rPr lang="de-DE" dirty="0"/>
              <a:t>nicht nur »über« vergangene Geschichte etwas nachlesen, sondern Erinnerungsorte aufsuchen</a:t>
            </a:r>
          </a:p>
        </p:txBody>
      </p:sp>
    </p:spTree>
    <p:extLst>
      <p:ext uri="{BB962C8B-B14F-4D97-AF65-F5344CB8AC3E}">
        <p14:creationId xmlns:p14="http://schemas.microsoft.com/office/powerpoint/2010/main" val="401017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62177" y="1844824"/>
            <a:ext cx="7992888" cy="2031325"/>
          </a:xfrm>
          <a:prstGeom prst="rect">
            <a:avLst/>
          </a:prstGeom>
          <a:noFill/>
        </p:spPr>
        <p:txBody>
          <a:bodyPr wrap="square" rtlCol="0">
            <a:spAutoFit/>
          </a:bodyPr>
          <a:lstStyle/>
          <a:p>
            <a:r>
              <a:rPr lang="de-DE" dirty="0"/>
              <a:t>Vorbereitung einer Leistungserhebung im Sinne der Kriterien der einheitlichen Prüfungsanforderungen der KMK:</a:t>
            </a:r>
          </a:p>
          <a:p>
            <a:endParaRPr lang="de-DE" dirty="0"/>
          </a:p>
          <a:p>
            <a:pPr marL="285750" indent="-285750">
              <a:buFontTx/>
              <a:buChar char="-"/>
            </a:pPr>
            <a:r>
              <a:rPr lang="de-DE" dirty="0"/>
              <a:t>Drei Anforderungsbereiche</a:t>
            </a:r>
          </a:p>
          <a:p>
            <a:pPr marL="285750" indent="-285750">
              <a:buFontTx/>
              <a:buChar char="-"/>
            </a:pPr>
            <a:r>
              <a:rPr lang="de-DE" dirty="0"/>
              <a:t>Berücksichtigung bei Stegreifaufgaben etc.</a:t>
            </a:r>
          </a:p>
          <a:p>
            <a:pPr marL="285750" indent="-285750">
              <a:buFontTx/>
              <a:buChar char="-"/>
            </a:pPr>
            <a:r>
              <a:rPr lang="de-DE" dirty="0"/>
              <a:t>Kompetenzorientierte Ausrichtung berücksichtigen: keine reinen Wissensabfragen</a:t>
            </a:r>
          </a:p>
        </p:txBody>
      </p:sp>
      <p:sp>
        <p:nvSpPr>
          <p:cNvPr id="3" name="Titel 2"/>
          <p:cNvSpPr>
            <a:spLocks noGrp="1"/>
          </p:cNvSpPr>
          <p:nvPr>
            <p:ph type="title"/>
          </p:nvPr>
        </p:nvSpPr>
        <p:spPr/>
        <p:txBody>
          <a:bodyPr/>
          <a:lstStyle/>
          <a:p>
            <a:r>
              <a:rPr lang="de-DE" sz="3600" dirty="0"/>
              <a:t>4. Leistungserhebung im RU</a:t>
            </a:r>
          </a:p>
        </p:txBody>
      </p:sp>
    </p:spTree>
    <p:extLst>
      <p:ext uri="{BB962C8B-B14F-4D97-AF65-F5344CB8AC3E}">
        <p14:creationId xmlns:p14="http://schemas.microsoft.com/office/powerpoint/2010/main" val="334526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16632"/>
            <a:ext cx="8352928" cy="6408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7213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1076328"/>
          <a:ext cx="7704856" cy="4440903"/>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 xmlns:a16="http://schemas.microsoft.com/office/drawing/2014/main" val="20000"/>
                    </a:ext>
                  </a:extLst>
                </a:gridCol>
                <a:gridCol w="5592234">
                  <a:extLst>
                    <a:ext uri="{9D8B030D-6E8A-4147-A177-3AD203B41FA5}">
                      <a16:colId xmlns="" xmlns:a16="http://schemas.microsoft.com/office/drawing/2014/main" val="20001"/>
                    </a:ext>
                  </a:extLst>
                </a:gridCol>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extLst>
                  <a:ext uri="{0D108BD9-81ED-4DB2-BD59-A6C34878D82A}">
                    <a16:rowId xmlns="" xmlns:a16="http://schemas.microsoft.com/office/drawing/2014/main" val="10000"/>
                  </a:ext>
                </a:extLst>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extLst>
                  <a:ext uri="{0D108BD9-81ED-4DB2-BD59-A6C34878D82A}">
                    <a16:rowId xmlns="" xmlns:a16="http://schemas.microsoft.com/office/drawing/2014/main" val="10001"/>
                  </a:ext>
                </a:extLst>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extLst>
                  <a:ext uri="{0D108BD9-81ED-4DB2-BD59-A6C34878D82A}">
                    <a16:rowId xmlns="" xmlns:a16="http://schemas.microsoft.com/office/drawing/2014/main" val="10002"/>
                  </a:ext>
                </a:extLst>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extLst>
                  <a:ext uri="{0D108BD9-81ED-4DB2-BD59-A6C34878D82A}">
                    <a16:rowId xmlns="" xmlns:a16="http://schemas.microsoft.com/office/drawing/2014/main" val="10003"/>
                  </a:ext>
                </a:extLst>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extLst>
                  <a:ext uri="{0D108BD9-81ED-4DB2-BD59-A6C34878D82A}">
                    <a16:rowId xmlns="" xmlns:a16="http://schemas.microsoft.com/office/drawing/2014/main" val="10004"/>
                  </a:ext>
                </a:extLst>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extLst>
                  <a:ext uri="{0D108BD9-81ED-4DB2-BD59-A6C34878D82A}">
                    <a16:rowId xmlns="" xmlns:a16="http://schemas.microsoft.com/office/drawing/2014/main" val="10005"/>
                  </a:ext>
                </a:extLst>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extLst>
                  <a:ext uri="{0D108BD9-81ED-4DB2-BD59-A6C34878D82A}">
                    <a16:rowId xmlns="" xmlns:a16="http://schemas.microsoft.com/office/drawing/2014/main" val="10006"/>
                  </a:ext>
                </a:extLst>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a:t>Hinweis: Operatoren geben an, welche Tätigkeiten beim Lösen von Prüfungsaufgaben gefordert werden</a:t>
            </a:r>
          </a:p>
        </p:txBody>
      </p:sp>
    </p:spTree>
    <p:extLst>
      <p:ext uri="{BB962C8B-B14F-4D97-AF65-F5344CB8AC3E}">
        <p14:creationId xmlns:p14="http://schemas.microsoft.com/office/powerpoint/2010/main" val="3829113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620688"/>
          <a:ext cx="7704856" cy="5760720"/>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 xmlns:a16="http://schemas.microsoft.com/office/drawing/2014/main" val="20000"/>
                    </a:ext>
                  </a:extLst>
                </a:gridCol>
                <a:gridCol w="5592234">
                  <a:extLst>
                    <a:ext uri="{9D8B030D-6E8A-4147-A177-3AD203B41FA5}">
                      <a16:colId xmlns="" xmlns:a16="http://schemas.microsoft.com/office/drawing/2014/main" val="20001"/>
                    </a:ext>
                  </a:extLst>
                </a:gridCol>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0"/>
                  </a:ext>
                </a:extLst>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1"/>
                  </a:ext>
                </a:extLst>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2"/>
                  </a:ext>
                </a:extLst>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3"/>
                  </a:ext>
                </a:extLst>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4"/>
                  </a:ext>
                </a:extLst>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5"/>
                  </a:ext>
                </a:extLst>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6"/>
                  </a:ext>
                </a:extLst>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7"/>
                  </a:ext>
                </a:extLst>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extLst>
                  <a:ext uri="{0D108BD9-81ED-4DB2-BD59-A6C34878D82A}">
                    <a16:rowId xmlns="" xmlns:a16="http://schemas.microsoft.com/office/drawing/2014/main" val="10008"/>
                  </a:ext>
                </a:extLst>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extLst>
                  <a:ext uri="{0D108BD9-81ED-4DB2-BD59-A6C34878D82A}">
                    <a16:rowId xmlns="" xmlns:a16="http://schemas.microsoft.com/office/drawing/2014/main" val="10009"/>
                  </a:ext>
                </a:extLst>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a:t>Anforderungsbereich II:</a:t>
            </a:r>
          </a:p>
        </p:txBody>
      </p:sp>
    </p:spTree>
    <p:extLst>
      <p:ext uri="{BB962C8B-B14F-4D97-AF65-F5344CB8AC3E}">
        <p14:creationId xmlns:p14="http://schemas.microsoft.com/office/powerpoint/2010/main" val="3985386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467544" y="404664"/>
          <a:ext cx="8064896" cy="6430748"/>
        </p:xfrm>
        <a:graphic>
          <a:graphicData uri="http://schemas.openxmlformats.org/drawingml/2006/table">
            <a:tbl>
              <a:tblPr firstRow="1" firstCol="1" lastRow="1" lastCol="1" bandRow="1" bandCol="1">
                <a:tableStyleId>{5C22544A-7EE6-4342-B048-85BDC9FD1C3A}</a:tableStyleId>
              </a:tblPr>
              <a:tblGrid>
                <a:gridCol w="2211343">
                  <a:extLst>
                    <a:ext uri="{9D8B030D-6E8A-4147-A177-3AD203B41FA5}">
                      <a16:colId xmlns="" xmlns:a16="http://schemas.microsoft.com/office/drawing/2014/main" val="20000"/>
                    </a:ext>
                  </a:extLst>
                </a:gridCol>
                <a:gridCol w="5853553">
                  <a:extLst>
                    <a:ext uri="{9D8B030D-6E8A-4147-A177-3AD203B41FA5}">
                      <a16:colId xmlns="" xmlns:a16="http://schemas.microsoft.com/office/drawing/2014/main" val="20001"/>
                    </a:ext>
                  </a:extLst>
                </a:gridCol>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0"/>
                  </a:ext>
                </a:extLst>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1"/>
                  </a:ext>
                </a:extLst>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2"/>
                  </a:ext>
                </a:extLst>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3"/>
                  </a:ext>
                </a:extLst>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4"/>
                  </a:ext>
                </a:extLst>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5"/>
                  </a:ext>
                </a:extLst>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6"/>
                  </a:ext>
                </a:extLst>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 xmlns:a16="http://schemas.microsoft.com/office/drawing/2014/main" val="10007"/>
                  </a:ext>
                </a:extLst>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extLst>
                  <a:ext uri="{0D108BD9-81ED-4DB2-BD59-A6C34878D82A}">
                    <a16:rowId xmlns="" xmlns:a16="http://schemas.microsoft.com/office/drawing/2014/main" val="10008"/>
                  </a:ext>
                </a:extLst>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a:t>Anforderungsbereich III:</a:t>
            </a:r>
          </a:p>
        </p:txBody>
      </p:sp>
      <p:sp>
        <p:nvSpPr>
          <p:cNvPr id="4" name="Pfeil nach unten 3">
            <a:hlinkClick r:id="rId2" action="ppaction://hlinksldjump"/>
          </p:cNvPr>
          <p:cNvSpPr/>
          <p:nvPr/>
        </p:nvSpPr>
        <p:spPr>
          <a:xfrm flipV="1">
            <a:off x="8748464" y="5517232"/>
            <a:ext cx="21602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9298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2. Leistungserhebung und Korrektur im RU</a:t>
            </a:r>
          </a:p>
        </p:txBody>
      </p:sp>
      <p:sp>
        <p:nvSpPr>
          <p:cNvPr id="3" name="Textfeld 2"/>
          <p:cNvSpPr txBox="1"/>
          <p:nvPr/>
        </p:nvSpPr>
        <p:spPr>
          <a:xfrm>
            <a:off x="539552" y="1916832"/>
            <a:ext cx="7992888" cy="3693319"/>
          </a:xfrm>
          <a:prstGeom prst="rect">
            <a:avLst/>
          </a:prstGeom>
          <a:noFill/>
        </p:spPr>
        <p:txBody>
          <a:bodyPr wrap="square" rtlCol="0">
            <a:spAutoFit/>
          </a:bodyPr>
          <a:lstStyle/>
          <a:p>
            <a:r>
              <a:rPr lang="de-DE" dirty="0" smtClean="0"/>
              <a:t>Tipps:</a:t>
            </a:r>
          </a:p>
          <a:p>
            <a:pPr marL="342900" indent="-342900">
              <a:buAutoNum type="arabicParenBoth"/>
            </a:pPr>
            <a:r>
              <a:rPr lang="de-DE" dirty="0" smtClean="0"/>
              <a:t>Erstellen Sie Stegreif- und Schulaufgaben immer mit einem Erwartungshorizont, aus dem heraus ersichtlich wird, wie Sie Ihre BE vergeben wollen.</a:t>
            </a:r>
          </a:p>
          <a:p>
            <a:pPr marL="342900" indent="-342900">
              <a:buAutoNum type="arabicParenBoth"/>
            </a:pPr>
            <a:r>
              <a:rPr lang="de-DE" dirty="0" smtClean="0"/>
              <a:t>Verwenden Sie sinnvolle Punkteskalen: 20 BE für eine Stegreifaufgaben, 40/50/60 BE für eine Schulaufgabe in der Oberstufe.</a:t>
            </a:r>
          </a:p>
          <a:p>
            <a:pPr marL="342900" indent="-342900">
              <a:buAutoNum type="arabicParenBoth"/>
            </a:pPr>
            <a:r>
              <a:rPr lang="de-DE" dirty="0" smtClean="0"/>
              <a:t>Die BE sollten Anspruch bzw. Zeitbedarf der jeweiligen Aufgabe ein klein wenig widerspiegeln.</a:t>
            </a:r>
          </a:p>
          <a:p>
            <a:pPr marL="342900" indent="-342900">
              <a:buAutoNum type="arabicParenBoth"/>
            </a:pPr>
            <a:r>
              <a:rPr lang="de-DE" dirty="0" smtClean="0"/>
              <a:t>Korrigieren Sie so, dass ein Schüler erkennt, welche BE ihm im Verhältnis zur Gesamtpunktzahl der Aufgabe noch fehlen. Notieren Sie damit Fehlendes mit dem jeweiligen Wert und markieren Sie Falsches mit der jeweiligen Gewichtung!</a:t>
            </a:r>
          </a:p>
          <a:p>
            <a:pPr marL="342900" indent="-342900">
              <a:buAutoNum type="arabicParenBoth"/>
            </a:pPr>
            <a:endParaRPr lang="de-DE" dirty="0"/>
          </a:p>
        </p:txBody>
      </p:sp>
      <p:sp>
        <p:nvSpPr>
          <p:cNvPr id="4" name="Interaktive Schaltfläche: Dokument 3">
            <a:hlinkClick r:id="rId2" action="ppaction://hlinkfile" highlightClick="1"/>
          </p:cNvPr>
          <p:cNvSpPr/>
          <p:nvPr/>
        </p:nvSpPr>
        <p:spPr>
          <a:xfrm>
            <a:off x="1043608" y="5610151"/>
            <a:ext cx="648072" cy="555153"/>
          </a:xfrm>
          <a:prstGeom prst="actionButton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19674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sz="3200" dirty="0" smtClean="0"/>
              <a:t>2. Leistungserhebung und Korrektur im RU</a:t>
            </a:r>
            <a:endParaRPr lang="de-DE" sz="3200" dirty="0"/>
          </a:p>
        </p:txBody>
      </p:sp>
      <p:grpSp>
        <p:nvGrpSpPr>
          <p:cNvPr id="33" name="Gruppieren 32"/>
          <p:cNvGrpSpPr/>
          <p:nvPr/>
        </p:nvGrpSpPr>
        <p:grpSpPr>
          <a:xfrm>
            <a:off x="862956" y="2477314"/>
            <a:ext cx="1152128" cy="1504859"/>
            <a:chOff x="971600" y="2286164"/>
            <a:chExt cx="1152128" cy="1504859"/>
          </a:xfrm>
        </p:grpSpPr>
        <p:cxnSp>
          <p:nvCxnSpPr>
            <p:cNvPr id="4" name="Gerade Verbindung 3"/>
            <p:cNvCxnSpPr/>
            <p:nvPr/>
          </p:nvCxnSpPr>
          <p:spPr>
            <a:xfrm>
              <a:off x="1115616" y="2286164"/>
              <a:ext cx="432048" cy="1502876"/>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Gerade Verbindung 5"/>
            <p:cNvCxnSpPr/>
            <p:nvPr/>
          </p:nvCxnSpPr>
          <p:spPr>
            <a:xfrm flipH="1">
              <a:off x="1547664" y="2286164"/>
              <a:ext cx="432048" cy="1504859"/>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971600" y="2924944"/>
              <a:ext cx="1152128"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15" name="Gerade Verbindung 14"/>
          <p:cNvCxnSpPr/>
          <p:nvPr/>
        </p:nvCxnSpPr>
        <p:spPr>
          <a:xfrm>
            <a:off x="6732240" y="2213248"/>
            <a:ext cx="0" cy="172819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4572000" y="3077344"/>
            <a:ext cx="1008112"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7956376" y="2213248"/>
            <a:ext cx="0" cy="1728192"/>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7452320" y="3031625"/>
            <a:ext cx="1008112"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feld 23"/>
          <p:cNvSpPr txBox="1"/>
          <p:nvPr/>
        </p:nvSpPr>
        <p:spPr>
          <a:xfrm>
            <a:off x="4572000" y="1916832"/>
            <a:ext cx="1697901" cy="369332"/>
          </a:xfrm>
          <a:prstGeom prst="rect">
            <a:avLst/>
          </a:prstGeom>
          <a:noFill/>
        </p:spPr>
        <p:txBody>
          <a:bodyPr wrap="none" rtlCol="0">
            <a:spAutoFit/>
          </a:bodyPr>
          <a:lstStyle/>
          <a:p>
            <a:r>
              <a:rPr lang="de-DE" dirty="0" smtClean="0"/>
              <a:t>Fehlerzeichen:</a:t>
            </a:r>
            <a:endParaRPr lang="de-DE" dirty="0"/>
          </a:p>
        </p:txBody>
      </p:sp>
      <p:sp>
        <p:nvSpPr>
          <p:cNvPr id="25" name="Textfeld 24"/>
          <p:cNvSpPr txBox="1"/>
          <p:nvPr/>
        </p:nvSpPr>
        <p:spPr>
          <a:xfrm>
            <a:off x="4211960" y="4376830"/>
            <a:ext cx="4630435" cy="646331"/>
          </a:xfrm>
          <a:prstGeom prst="rect">
            <a:avLst/>
          </a:prstGeom>
          <a:noFill/>
        </p:spPr>
        <p:txBody>
          <a:bodyPr wrap="none" rtlCol="0">
            <a:spAutoFit/>
          </a:bodyPr>
          <a:lstStyle/>
          <a:p>
            <a:r>
              <a:rPr lang="de-DE" dirty="0" smtClean="0"/>
              <a:t>Fehler im „Wert“ von -0,5 BE, 1 BE, 1,5 BE:</a:t>
            </a:r>
          </a:p>
          <a:p>
            <a:r>
              <a:rPr lang="de-DE" dirty="0" smtClean="0"/>
              <a:t>Hier ist etwas sachlich falsch!</a:t>
            </a:r>
            <a:endParaRPr lang="de-DE" dirty="0"/>
          </a:p>
        </p:txBody>
      </p:sp>
      <p:sp>
        <p:nvSpPr>
          <p:cNvPr id="34" name="Textfeld 33"/>
          <p:cNvSpPr txBox="1"/>
          <p:nvPr/>
        </p:nvSpPr>
        <p:spPr>
          <a:xfrm>
            <a:off x="393938" y="5517231"/>
            <a:ext cx="4899739" cy="646331"/>
          </a:xfrm>
          <a:prstGeom prst="rect">
            <a:avLst/>
          </a:prstGeom>
          <a:noFill/>
        </p:spPr>
        <p:txBody>
          <a:bodyPr wrap="none" rtlCol="0">
            <a:spAutoFit/>
          </a:bodyPr>
          <a:lstStyle/>
          <a:p>
            <a:r>
              <a:rPr lang="de-DE" dirty="0" smtClean="0"/>
              <a:t>Auslassung im „Wert“ von 1 BE, 1,5 BE, 2 BE:</a:t>
            </a:r>
          </a:p>
          <a:p>
            <a:r>
              <a:rPr lang="de-DE" dirty="0" smtClean="0"/>
              <a:t>Hier fehlt etwas Entscheidendes!</a:t>
            </a:r>
            <a:endParaRPr lang="de-DE" dirty="0"/>
          </a:p>
        </p:txBody>
      </p:sp>
      <p:grpSp>
        <p:nvGrpSpPr>
          <p:cNvPr id="35" name="Gruppieren 34"/>
          <p:cNvGrpSpPr/>
          <p:nvPr/>
        </p:nvGrpSpPr>
        <p:grpSpPr>
          <a:xfrm>
            <a:off x="2483768" y="2436581"/>
            <a:ext cx="1152128" cy="1504859"/>
            <a:chOff x="971600" y="2286164"/>
            <a:chExt cx="1152128" cy="1504859"/>
          </a:xfrm>
        </p:grpSpPr>
        <p:cxnSp>
          <p:nvCxnSpPr>
            <p:cNvPr id="36" name="Gerade Verbindung 35"/>
            <p:cNvCxnSpPr/>
            <p:nvPr/>
          </p:nvCxnSpPr>
          <p:spPr>
            <a:xfrm>
              <a:off x="1115616" y="2286164"/>
              <a:ext cx="432048" cy="1502876"/>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p:nvCxnSpPr>
          <p:spPr>
            <a:xfrm flipH="1">
              <a:off x="1547664" y="2286164"/>
              <a:ext cx="432048" cy="1504859"/>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Gerade Verbindung 37"/>
            <p:cNvCxnSpPr/>
            <p:nvPr/>
          </p:nvCxnSpPr>
          <p:spPr>
            <a:xfrm>
              <a:off x="971600" y="2924944"/>
              <a:ext cx="1152128"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39" name="Gerade Verbindung 38"/>
          <p:cNvCxnSpPr/>
          <p:nvPr/>
        </p:nvCxnSpPr>
        <p:spPr>
          <a:xfrm>
            <a:off x="2555776" y="3229744"/>
            <a:ext cx="1008112"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1" name="Gruppieren 40"/>
          <p:cNvGrpSpPr/>
          <p:nvPr/>
        </p:nvGrpSpPr>
        <p:grpSpPr>
          <a:xfrm>
            <a:off x="1691203" y="3789040"/>
            <a:ext cx="1152128" cy="1504859"/>
            <a:chOff x="971600" y="2286164"/>
            <a:chExt cx="1152128" cy="1504859"/>
          </a:xfrm>
        </p:grpSpPr>
        <p:cxnSp>
          <p:nvCxnSpPr>
            <p:cNvPr id="42" name="Gerade Verbindung 41"/>
            <p:cNvCxnSpPr/>
            <p:nvPr/>
          </p:nvCxnSpPr>
          <p:spPr>
            <a:xfrm>
              <a:off x="1115616" y="2286164"/>
              <a:ext cx="432048" cy="1502876"/>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Gerade Verbindung 42"/>
            <p:cNvCxnSpPr/>
            <p:nvPr/>
          </p:nvCxnSpPr>
          <p:spPr>
            <a:xfrm flipH="1">
              <a:off x="1547664" y="2286164"/>
              <a:ext cx="432048" cy="1504859"/>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a:xfrm>
              <a:off x="971600" y="2924944"/>
              <a:ext cx="1152128"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45" name="Gerade Verbindung 44"/>
          <p:cNvCxnSpPr/>
          <p:nvPr/>
        </p:nvCxnSpPr>
        <p:spPr>
          <a:xfrm>
            <a:off x="2267744" y="4149080"/>
            <a:ext cx="576064" cy="0"/>
          </a:xfrm>
          <a:prstGeom prst="line">
            <a:avLst/>
          </a:prstGeom>
          <a:ln w="444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275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2. Leistungserhebung und Korrektur im RU</a:t>
            </a:r>
          </a:p>
        </p:txBody>
      </p:sp>
      <p:sp>
        <p:nvSpPr>
          <p:cNvPr id="3" name="Textfeld 2"/>
          <p:cNvSpPr txBox="1"/>
          <p:nvPr/>
        </p:nvSpPr>
        <p:spPr>
          <a:xfrm>
            <a:off x="611560" y="1988840"/>
            <a:ext cx="7848872" cy="1200329"/>
          </a:xfrm>
          <a:prstGeom prst="rect">
            <a:avLst/>
          </a:prstGeom>
          <a:noFill/>
        </p:spPr>
        <p:txBody>
          <a:bodyPr wrap="square" rtlCol="0">
            <a:spAutoFit/>
          </a:bodyPr>
          <a:lstStyle/>
          <a:p>
            <a:pPr marL="342900" indent="-342900">
              <a:buAutoNum type="arabicParenBoth"/>
            </a:pPr>
            <a:r>
              <a:rPr lang="de-DE" dirty="0" smtClean="0"/>
              <a:t>Tipps zum Erstellen einer Stegreifaufgabe</a:t>
            </a:r>
          </a:p>
          <a:p>
            <a:pPr marL="342900" indent="-342900">
              <a:buAutoNum type="arabicParenBoth"/>
            </a:pPr>
            <a:r>
              <a:rPr lang="de-DE" dirty="0" smtClean="0"/>
              <a:t>Korrekturhinweise</a:t>
            </a:r>
          </a:p>
          <a:p>
            <a:pPr marL="342900" indent="-342900">
              <a:buAutoNum type="arabicParenBoth"/>
            </a:pPr>
            <a:r>
              <a:rPr lang="de-DE" dirty="0" smtClean="0"/>
              <a:t>Rahmenbedingungen</a:t>
            </a:r>
          </a:p>
          <a:p>
            <a:pPr marL="342900" indent="-342900">
              <a:buAutoNum type="arabicParenBoth"/>
            </a:pPr>
            <a:r>
              <a:rPr lang="de-DE" dirty="0" smtClean="0"/>
              <a:t>Rückmeldung an Schüler</a:t>
            </a:r>
            <a:endParaRPr lang="de-DE" dirty="0"/>
          </a:p>
        </p:txBody>
      </p:sp>
      <p:sp>
        <p:nvSpPr>
          <p:cNvPr id="5" name="Textfeld 4"/>
          <p:cNvSpPr txBox="1"/>
          <p:nvPr/>
        </p:nvSpPr>
        <p:spPr>
          <a:xfrm>
            <a:off x="611560" y="3645024"/>
            <a:ext cx="5421292" cy="923330"/>
          </a:xfrm>
          <a:prstGeom prst="rect">
            <a:avLst/>
          </a:prstGeom>
          <a:noFill/>
        </p:spPr>
        <p:txBody>
          <a:bodyPr wrap="none" rtlCol="0">
            <a:spAutoFit/>
          </a:bodyPr>
          <a:lstStyle/>
          <a:p>
            <a:pPr marL="285750" indent="-285750">
              <a:buFont typeface="Arial" panose="020B0604020202020204" pitchFamily="34" charset="0"/>
              <a:buChar char="•"/>
            </a:pPr>
            <a:r>
              <a:rPr lang="de-DE" dirty="0" smtClean="0"/>
              <a:t>Stegreifaufgaben Jahrgangsstufe </a:t>
            </a:r>
            <a:r>
              <a:rPr lang="de-DE" dirty="0" smtClean="0"/>
              <a:t>5 - 10</a:t>
            </a:r>
            <a:endParaRPr lang="de-DE" dirty="0" smtClean="0"/>
          </a:p>
          <a:p>
            <a:pPr marL="285750" indent="-285750">
              <a:buFont typeface="Arial" panose="020B0604020202020204" pitchFamily="34" charset="0"/>
              <a:buChar char="•"/>
            </a:pPr>
            <a:r>
              <a:rPr lang="de-DE" dirty="0" smtClean="0"/>
              <a:t>Schulaufgabe </a:t>
            </a:r>
            <a:r>
              <a:rPr lang="de-DE" dirty="0" smtClean="0"/>
              <a:t>in den Jahrgangsstufen 11+12</a:t>
            </a:r>
            <a:endParaRPr lang="de-DE" dirty="0" smtClean="0"/>
          </a:p>
          <a:p>
            <a:r>
              <a:rPr lang="de-DE" dirty="0" smtClean="0"/>
              <a:t>-&gt; Beispiele für Arbeitsaufträge und Erwartungshorizont</a:t>
            </a:r>
            <a:endParaRPr lang="de-DE" dirty="0"/>
          </a:p>
        </p:txBody>
      </p:sp>
    </p:spTree>
    <p:extLst>
      <p:ext uri="{BB962C8B-B14F-4D97-AF65-F5344CB8AC3E}">
        <p14:creationId xmlns:p14="http://schemas.microsoft.com/office/powerpoint/2010/main" val="824239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6632"/>
            <a:ext cx="5400600" cy="66675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22425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1076328"/>
          <a:ext cx="7992888" cy="4440903"/>
        </p:xfrm>
        <a:graphic>
          <a:graphicData uri="http://schemas.openxmlformats.org/drawingml/2006/table">
            <a:tbl>
              <a:tblPr firstRow="1" firstCol="1" lastRow="1" lastCol="1" bandRow="1" bandCol="1">
                <a:tableStyleId>{5C22544A-7EE6-4342-B048-85BDC9FD1C3A}</a:tableStyleId>
              </a:tblPr>
              <a:tblGrid>
                <a:gridCol w="2520280"/>
                <a:gridCol w="5472608"/>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smtClean="0"/>
              <a:t>Hinweis: Operatoren </a:t>
            </a:r>
            <a:r>
              <a:rPr lang="de-DE" dirty="0"/>
              <a:t>geben an, welche Tätigkeiten beim Lösen von Prüfungsaufgaben gefordert werden</a:t>
            </a:r>
          </a:p>
        </p:txBody>
      </p:sp>
    </p:spTree>
    <p:extLst>
      <p:ext uri="{BB962C8B-B14F-4D97-AF65-F5344CB8AC3E}">
        <p14:creationId xmlns:p14="http://schemas.microsoft.com/office/powerpoint/2010/main" val="727447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620688"/>
          <a:ext cx="7704856" cy="5760720"/>
        </p:xfrm>
        <a:graphic>
          <a:graphicData uri="http://schemas.openxmlformats.org/drawingml/2006/table">
            <a:tbl>
              <a:tblPr firstRow="1" firstCol="1" lastRow="1" lastCol="1" bandRow="1" bandCol="1">
                <a:tableStyleId>{5C22544A-7EE6-4342-B048-85BDC9FD1C3A}</a:tableStyleId>
              </a:tblPr>
              <a:tblGrid>
                <a:gridCol w="2112622"/>
                <a:gridCol w="5592234"/>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smtClean="0"/>
              <a:t>Anforderungsbereich II:</a:t>
            </a:r>
            <a:endParaRPr lang="de-DE" dirty="0"/>
          </a:p>
        </p:txBody>
      </p:sp>
    </p:spTree>
    <p:extLst>
      <p:ext uri="{BB962C8B-B14F-4D97-AF65-F5344CB8AC3E}">
        <p14:creationId xmlns:p14="http://schemas.microsoft.com/office/powerpoint/2010/main" val="581007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467544" y="404664"/>
          <a:ext cx="8064896" cy="6430748"/>
        </p:xfrm>
        <a:graphic>
          <a:graphicData uri="http://schemas.openxmlformats.org/drawingml/2006/table">
            <a:tbl>
              <a:tblPr firstRow="1" firstCol="1" lastRow="1" lastCol="1" bandRow="1" bandCol="1">
                <a:tableStyleId>{5C22544A-7EE6-4342-B048-85BDC9FD1C3A}</a:tableStyleId>
              </a:tblPr>
              <a:tblGrid>
                <a:gridCol w="2211343"/>
                <a:gridCol w="5853553"/>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smtClean="0"/>
              <a:t>Anforderungsbereich III:</a:t>
            </a:r>
            <a:endParaRPr lang="de-DE" dirty="0"/>
          </a:p>
        </p:txBody>
      </p:sp>
    </p:spTree>
    <p:extLst>
      <p:ext uri="{BB962C8B-B14F-4D97-AF65-F5344CB8AC3E}">
        <p14:creationId xmlns:p14="http://schemas.microsoft.com/office/powerpoint/2010/main" val="382590225"/>
      </p:ext>
    </p:extLst>
  </p:cSld>
  <p:clrMapOvr>
    <a:masterClrMapping/>
  </p:clrMapOvr>
</p:sld>
</file>

<file path=ppt/theme/theme1.xml><?xml version="1.0" encoding="utf-8"?>
<a:theme xmlns:a="http://schemas.openxmlformats.org/drawingml/2006/main" name="Rückblick">
  <a:themeElements>
    <a:clrScheme name="Rückblic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1955</Words>
  <Application>Microsoft Macintosh PowerPoint</Application>
  <PresentationFormat>Bildschirmpräsentation (4:3)</PresentationFormat>
  <Paragraphs>328</Paragraphs>
  <Slides>25</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25</vt:i4>
      </vt:variant>
    </vt:vector>
  </HeadingPairs>
  <TitlesOfParts>
    <vt:vector size="32" baseType="lpstr">
      <vt:lpstr>Calibri</vt:lpstr>
      <vt:lpstr>Calibri Light</vt:lpstr>
      <vt:lpstr>Garamond</vt:lpstr>
      <vt:lpstr>Lucida Sans Unicode</vt:lpstr>
      <vt:lpstr>Times New Roman</vt:lpstr>
      <vt:lpstr>Arial</vt:lpstr>
      <vt:lpstr>Rückblick</vt:lpstr>
      <vt:lpstr>PowerPoint-Präsentation</vt:lpstr>
      <vt:lpstr>Organisatorisches</vt:lpstr>
      <vt:lpstr>2. Leistungserhebung und Korrektur im RU</vt:lpstr>
      <vt:lpstr>2. Leistungserhebung und Korrektur im RU</vt:lpstr>
      <vt:lpstr>2. Leistungserhebung und Korrektur im RU</vt:lpstr>
      <vt:lpstr>PowerPoint-Präsentation</vt:lpstr>
      <vt:lpstr>PowerPoint-Präsentation</vt:lpstr>
      <vt:lpstr>PowerPoint-Präsentation</vt:lpstr>
      <vt:lpstr>PowerPoint-Präsentation</vt:lpstr>
      <vt:lpstr>1. Religion erleben</vt:lpstr>
      <vt:lpstr>1. Religion erleben</vt:lpstr>
      <vt:lpstr>1. Religion erleben</vt:lpstr>
      <vt:lpstr>PowerPoint-Präsentation</vt:lpstr>
      <vt:lpstr>1. Religion erleben</vt:lpstr>
      <vt:lpstr>1. Religion erleben</vt:lpstr>
      <vt:lpstr>1. Religion erleben</vt:lpstr>
      <vt:lpstr>1. Religion erleben</vt:lpstr>
      <vt:lpstr>1. Religion erleben</vt:lpstr>
      <vt:lpstr>1. Religion erleben</vt:lpstr>
      <vt:lpstr>1. Religion erleben</vt:lpstr>
      <vt:lpstr>4. Leistungserhebung im RU</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80</cp:revision>
  <dcterms:created xsi:type="dcterms:W3CDTF">2008-09-18T17:53:13Z</dcterms:created>
  <dcterms:modified xsi:type="dcterms:W3CDTF">2017-11-29T09:40:40Z</dcterms:modified>
</cp:coreProperties>
</file>