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8" r:id="rId1"/>
  </p:sldMasterIdLst>
  <p:sldIdLst>
    <p:sldId id="256" r:id="rId2"/>
    <p:sldId id="257" r:id="rId3"/>
    <p:sldId id="258" r:id="rId4"/>
    <p:sldId id="259" r:id="rId5"/>
    <p:sldId id="267" r:id="rId6"/>
    <p:sldId id="260" r:id="rId7"/>
    <p:sldId id="261" r:id="rId8"/>
    <p:sldId id="262" r:id="rId9"/>
    <p:sldId id="263" r:id="rId10"/>
    <p:sldId id="264" r:id="rId11"/>
    <p:sldId id="265" r:id="rId1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1">
        <a:schemeClr val="bg2"/>
      </p:bgRef>
    </p:bg>
    <p:spTree>
      <p:nvGrpSpPr>
        <p:cNvPr id="1" name=""/>
        <p:cNvGrpSpPr/>
        <p:nvPr/>
      </p:nvGrpSpPr>
      <p:grpSpPr>
        <a:xfrm>
          <a:off x="0" y="0"/>
          <a:ext cx="0" cy="0"/>
          <a:chOff x="0" y="0"/>
          <a:chExt cx="0" cy="0"/>
        </a:xfrm>
      </p:grpSpPr>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Untertitel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
        <p:nvSpPr>
          <p:cNvPr id="28" name="Datumsplatzhalter 27"/>
          <p:cNvSpPr>
            <a:spLocks noGrp="1"/>
          </p:cNvSpPr>
          <p:nvPr>
            <p:ph type="dt" sz="half" idx="10"/>
          </p:nvPr>
        </p:nvSpPr>
        <p:spPr/>
        <p:txBody>
          <a:bodyPr/>
          <a:lstStyle/>
          <a:p>
            <a:fld id="{4763EBB9-EF90-4D54-9F12-28C887A9A25B}" type="datetimeFigureOut">
              <a:rPr lang="de-DE" smtClean="0"/>
              <a:pPr/>
              <a:t>04.07.2017</a:t>
            </a:fld>
            <a:endParaRPr lang="de-DE"/>
          </a:p>
        </p:txBody>
      </p:sp>
      <p:sp>
        <p:nvSpPr>
          <p:cNvPr id="17" name="Fußzeilenplatzhalter 16"/>
          <p:cNvSpPr>
            <a:spLocks noGrp="1"/>
          </p:cNvSpPr>
          <p:nvPr>
            <p:ph type="ftr" sz="quarter" idx="11"/>
          </p:nvPr>
        </p:nvSpPr>
        <p:spPr/>
        <p:txBody>
          <a:bodyPr/>
          <a:lstStyle/>
          <a:p>
            <a:endParaRPr lang="de-DE"/>
          </a:p>
        </p:txBody>
      </p:sp>
      <p:sp>
        <p:nvSpPr>
          <p:cNvPr id="7" name="Gerade Verbindung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Foliennummernplatzhalt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8" name="Titel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04.07.2017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9B6F910-E374-46B5-9536-3FF320AB95CF}" type="slidenum">
              <a:rPr lang="de-DE" smtClean="0"/>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bg>
      <p:bgRef idx="1001">
        <a:schemeClr val="bg2"/>
      </p:bgRef>
    </p:bg>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Gerade Verbindung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6915912" y="3009901"/>
            <a:ext cx="457200" cy="441325"/>
          </a:xfrm>
        </p:spPr>
        <p:txBody>
          <a:bodyPr/>
          <a:lstStyle/>
          <a:p>
            <a:fld id="{89B6F910-E374-46B5-9536-3FF320AB95CF}" type="slidenum">
              <a:rPr lang="de-DE" smtClean="0"/>
              <a:pPr/>
              <a:t>‹Nr.›</a:t>
            </a:fld>
            <a:endParaRPr lang="de-DE"/>
          </a:p>
        </p:txBody>
      </p:sp>
      <p:sp>
        <p:nvSpPr>
          <p:cNvPr id="3" name="Vertikaler Textplatzhalter 2"/>
          <p:cNvSpPr>
            <a:spLocks noGrp="1"/>
          </p:cNvSpPr>
          <p:nvPr>
            <p:ph type="body" orient="vert" idx="1"/>
          </p:nvPr>
        </p:nvSpPr>
        <p:spPr>
          <a:xfrm>
            <a:off x="304800" y="304800"/>
            <a:ext cx="6553200" cy="5821366"/>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04.07.2017</a:t>
            </a:fld>
            <a:endParaRPr lang="de-DE"/>
          </a:p>
        </p:txBody>
      </p:sp>
      <p:sp>
        <p:nvSpPr>
          <p:cNvPr id="5" name="Fußzeilenplatzhalter 4"/>
          <p:cNvSpPr>
            <a:spLocks noGrp="1"/>
          </p:cNvSpPr>
          <p:nvPr>
            <p:ph type="ftr" sz="quarter" idx="11"/>
          </p:nvPr>
        </p:nvSpPr>
        <p:spPr/>
        <p:txBody>
          <a:bodyPr/>
          <a:lstStyle/>
          <a:p>
            <a:endParaRPr lang="de-DE"/>
          </a:p>
        </p:txBody>
      </p:sp>
      <p:sp>
        <p:nvSpPr>
          <p:cNvPr id="2" name="Vertikaler Titel 1"/>
          <p:cNvSpPr>
            <a:spLocks noGrp="1"/>
          </p:cNvSpPr>
          <p:nvPr>
            <p:ph type="title" orient="vert"/>
          </p:nvPr>
        </p:nvSpPr>
        <p:spPr>
          <a:xfrm>
            <a:off x="7391400" y="304801"/>
            <a:ext cx="1447800" cy="5851525"/>
          </a:xfrm>
        </p:spPr>
        <p:txBody>
          <a:bodyPr vert="eaVert"/>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accent3">
                    <a:shade val="75000"/>
                  </a:schemeClr>
                </a:solidFill>
              </a:defRPr>
            </a:lvl1pPr>
          </a:lstStyle>
          <a:p>
            <a:r>
              <a:rPr kumimoji="0" lang="de-DE" smtClean="0"/>
              <a:t>Titelmasterformat durch Klicken bearbeiten</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04.07.2017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a:xfrm>
            <a:off x="4361688" y="1026372"/>
            <a:ext cx="457200" cy="441325"/>
          </a:xfrm>
        </p:spPr>
        <p:txBody>
          <a:bodyPr/>
          <a:lstStyle/>
          <a:p>
            <a:fld id="{89B6F910-E374-46B5-9536-3FF320AB95CF}" type="slidenum">
              <a:rPr lang="de-DE" smtClean="0"/>
              <a:pPr/>
              <a:t>‹Nr.›</a:t>
            </a:fld>
            <a:endParaRPr lang="de-DE"/>
          </a:p>
        </p:txBody>
      </p:sp>
      <p:sp>
        <p:nvSpPr>
          <p:cNvPr id="8" name="Inhaltsplatzhalter 7"/>
          <p:cNvSpPr>
            <a:spLocks noGrp="1"/>
          </p:cNvSpPr>
          <p:nvPr>
            <p:ph sz="quarter" idx="1"/>
          </p:nvPr>
        </p:nvSpPr>
        <p:spPr>
          <a:xfrm>
            <a:off x="301752" y="1527048"/>
            <a:ext cx="8503920" cy="4572000"/>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 bearbeiten</a:t>
            </a:r>
          </a:p>
        </p:txBody>
      </p:sp>
      <p:sp>
        <p:nvSpPr>
          <p:cNvPr id="13" name="Rechtec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htec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ußzeilenplatzhalter 4"/>
          <p:cNvSpPr>
            <a:spLocks noGrp="1"/>
          </p:cNvSpPr>
          <p:nvPr>
            <p:ph type="ftr" sz="quarter" idx="11"/>
          </p:nvPr>
        </p:nvSpPr>
        <p:spPr/>
        <p:txBody>
          <a:bodyPr/>
          <a:lstStyle/>
          <a:p>
            <a:endParaRPr lang="de-DE"/>
          </a:p>
        </p:txBody>
      </p:sp>
      <p:sp>
        <p:nvSpPr>
          <p:cNvPr id="4" name="Datumsplatzhalter 3"/>
          <p:cNvSpPr>
            <a:spLocks noGrp="1"/>
          </p:cNvSpPr>
          <p:nvPr>
            <p:ph type="dt" sz="half" idx="10"/>
          </p:nvPr>
        </p:nvSpPr>
        <p:spPr/>
        <p:txBody>
          <a:bodyPr/>
          <a:lstStyle/>
          <a:p>
            <a:fld id="{4763EBB9-EF90-4D54-9F12-28C887A9A25B}" type="datetimeFigureOut">
              <a:rPr lang="de-DE" smtClean="0"/>
              <a:pPr/>
              <a:t>04.07.2017</a:t>
            </a:fld>
            <a:endParaRPr lang="de-DE"/>
          </a:p>
        </p:txBody>
      </p:sp>
      <p:sp>
        <p:nvSpPr>
          <p:cNvPr id="8" name="Gerade Verbindung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2" name="Titel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301752" y="228600"/>
            <a:ext cx="8534400" cy="758952"/>
          </a:xfrm>
        </p:spPr>
        <p:txBody>
          <a:bodyPr/>
          <a:lstStyle/>
          <a:p>
            <a:r>
              <a:rPr kumimoji="0" lang="de-DE" smtClean="0"/>
              <a:t>Titelmasterformat durch Klicken bearbeiten</a:t>
            </a:r>
            <a:endParaRPr kumimoji="0" lang="en-US"/>
          </a:p>
        </p:txBody>
      </p:sp>
      <p:sp>
        <p:nvSpPr>
          <p:cNvPr id="5" name="Datumsplatzhalter 4"/>
          <p:cNvSpPr>
            <a:spLocks noGrp="1"/>
          </p:cNvSpPr>
          <p:nvPr>
            <p:ph type="dt" sz="half" idx="10"/>
          </p:nvPr>
        </p:nvSpPr>
        <p:spPr>
          <a:xfrm>
            <a:off x="5791200" y="6409944"/>
            <a:ext cx="3044952" cy="365760"/>
          </a:xfrm>
        </p:spPr>
        <p:txBody>
          <a:bodyPr/>
          <a:lstStyle/>
          <a:p>
            <a:fld id="{4763EBB9-EF90-4D54-9F12-28C887A9A25B}" type="datetimeFigureOut">
              <a:rPr lang="de-DE" smtClean="0"/>
              <a:pPr/>
              <a:t>04.07.2017</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9B6F910-E374-46B5-9536-3FF320AB95CF}" type="slidenum">
              <a:rPr lang="de-DE" smtClean="0"/>
              <a:pPr/>
              <a:t>‹Nr.›</a:t>
            </a:fld>
            <a:endParaRPr lang="de-DE"/>
          </a:p>
        </p:txBody>
      </p:sp>
      <p:sp>
        <p:nvSpPr>
          <p:cNvPr id="8" name="Gerade Verbindung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Inhaltsplatzhalter 9"/>
          <p:cNvSpPr>
            <a:spLocks noGrp="1"/>
          </p:cNvSpPr>
          <p:nvPr>
            <p:ph sz="half" idx="1"/>
          </p:nvPr>
        </p:nvSpPr>
        <p:spPr>
          <a:xfrm>
            <a:off x="301752" y="1371600"/>
            <a:ext cx="4038600" cy="4681728"/>
          </a:xfrm>
        </p:spPr>
        <p:txBody>
          <a:bodyPr/>
          <a:lstStyle>
            <a:lvl1pPr>
              <a:defRPr sz="2500"/>
            </a:lvl1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2" name="Inhaltsplatzhalter 11"/>
          <p:cNvSpPr>
            <a:spLocks noGrp="1"/>
          </p:cNvSpPr>
          <p:nvPr>
            <p:ph sz="half" idx="2"/>
          </p:nvPr>
        </p:nvSpPr>
        <p:spPr>
          <a:xfrm>
            <a:off x="4800600" y="1371600"/>
            <a:ext cx="4038600" cy="4681728"/>
          </a:xfrm>
        </p:spPr>
        <p:txBody>
          <a:bodyPr/>
          <a:lstStyle>
            <a:lvl1pPr>
              <a:defRPr sz="2500"/>
            </a:lvl1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bg>
      <p:bgRef idx="1001">
        <a:schemeClr val="bg2"/>
      </p:bgRef>
    </p:bg>
    <p:spTree>
      <p:nvGrpSpPr>
        <p:cNvPr id="1" name=""/>
        <p:cNvGrpSpPr/>
        <p:nvPr/>
      </p:nvGrpSpPr>
      <p:grpSpPr>
        <a:xfrm>
          <a:off x="0" y="0"/>
          <a:ext cx="0" cy="0"/>
          <a:chOff x="0" y="0"/>
          <a:chExt cx="0" cy="0"/>
        </a:xfrm>
      </p:grpSpPr>
      <p:sp>
        <p:nvSpPr>
          <p:cNvPr id="10" name="Gerade Verbindung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htec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htec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htec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htec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7" name="Datumsplatzhalter 6"/>
          <p:cNvSpPr>
            <a:spLocks noGrp="1"/>
          </p:cNvSpPr>
          <p:nvPr>
            <p:ph type="dt" sz="half" idx="10"/>
          </p:nvPr>
        </p:nvSpPr>
        <p:spPr/>
        <p:txBody>
          <a:bodyPr/>
          <a:lstStyle/>
          <a:p>
            <a:fld id="{4763EBB9-EF90-4D54-9F12-28C887A9A25B}" type="datetimeFigureOut">
              <a:rPr lang="de-DE" smtClean="0"/>
              <a:pPr/>
              <a:t>04.07.2017</a:t>
            </a:fld>
            <a:endParaRPr lang="de-DE"/>
          </a:p>
        </p:txBody>
      </p:sp>
      <p:sp>
        <p:nvSpPr>
          <p:cNvPr id="8" name="Fußzeilenplatzhalter 7"/>
          <p:cNvSpPr>
            <a:spLocks noGrp="1"/>
          </p:cNvSpPr>
          <p:nvPr>
            <p:ph type="ftr" sz="quarter" idx="11"/>
          </p:nvPr>
        </p:nvSpPr>
        <p:spPr>
          <a:xfrm>
            <a:off x="304800" y="6409944"/>
            <a:ext cx="3581400" cy="365760"/>
          </a:xfrm>
        </p:spPr>
        <p:txBody>
          <a:bodyPr/>
          <a:lstStyle/>
          <a:p>
            <a:endParaRPr lang="de-DE"/>
          </a:p>
        </p:txBody>
      </p:sp>
      <p:sp>
        <p:nvSpPr>
          <p:cNvPr id="15" name="Gerade Verbindung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Inhaltsplatzhalter 23"/>
          <p:cNvSpPr>
            <a:spLocks noGrp="1"/>
          </p:cNvSpPr>
          <p:nvPr>
            <p:ph sz="quarter" idx="2"/>
          </p:nvPr>
        </p:nvSpPr>
        <p:spPr>
          <a:xfrm>
            <a:off x="301752" y="2471383"/>
            <a:ext cx="4041648" cy="3818404"/>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6" name="Inhaltsplatzhalter 25"/>
          <p:cNvSpPr>
            <a:spLocks noGrp="1"/>
          </p:cNvSpPr>
          <p:nvPr>
            <p:ph sz="quarter" idx="4"/>
          </p:nvPr>
        </p:nvSpPr>
        <p:spPr>
          <a:xfrm>
            <a:off x="4800600" y="2471383"/>
            <a:ext cx="4038600" cy="3822192"/>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Foliennummernplatzhalter 8"/>
          <p:cNvSpPr>
            <a:spLocks noGrp="1"/>
          </p:cNvSpPr>
          <p:nvPr>
            <p:ph type="sldNum" sz="quarter" idx="12"/>
          </p:nvPr>
        </p:nvSpPr>
        <p:spPr>
          <a:xfrm>
            <a:off x="4343400" y="1042416"/>
            <a:ext cx="457200" cy="441325"/>
          </a:xfrm>
        </p:spPr>
        <p:txBody>
          <a:bodyPr/>
          <a:lstStyle>
            <a:lvl1pPr algn="ctr">
              <a:defRPr/>
            </a:lvl1pPr>
          </a:lstStyle>
          <a:p>
            <a:fld id="{89B6F910-E374-46B5-9536-3FF320AB95CF}" type="slidenum">
              <a:rPr lang="de-DE" smtClean="0"/>
              <a:pPr/>
              <a:t>‹Nr.›</a:t>
            </a:fld>
            <a:endParaRPr lang="de-DE"/>
          </a:p>
        </p:txBody>
      </p:sp>
      <p:sp>
        <p:nvSpPr>
          <p:cNvPr id="23" name="Titel 22"/>
          <p:cNvSpPr>
            <a:spLocks noGrp="1"/>
          </p:cNvSpPr>
          <p:nvPr>
            <p:ph type="title"/>
          </p:nvPr>
        </p:nvSpPr>
        <p:spPr/>
        <p:txBody>
          <a:bodyPr rtlCol="0" anchor="b" anchorCtr="0"/>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4763EBB9-EF90-4D54-9F12-28C887A9A25B}" type="datetimeFigureOut">
              <a:rPr lang="de-DE" smtClean="0"/>
              <a:pPr/>
              <a:t>04.07.2017</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a:xfrm>
            <a:off x="4343400" y="1036020"/>
            <a:ext cx="457200" cy="441325"/>
          </a:xfrm>
        </p:spPr>
        <p:txBody>
          <a:bodyPr/>
          <a:lstStyle/>
          <a:p>
            <a:fld id="{89B6F910-E374-46B5-9536-3FF320AB95CF}"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htec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htec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umsplatzhalter 1"/>
          <p:cNvSpPr>
            <a:spLocks noGrp="1"/>
          </p:cNvSpPr>
          <p:nvPr>
            <p:ph type="dt" sz="half" idx="10"/>
          </p:nvPr>
        </p:nvSpPr>
        <p:spPr/>
        <p:txBody>
          <a:bodyPr/>
          <a:lstStyle/>
          <a:p>
            <a:fld id="{4763EBB9-EF90-4D54-9F12-28C887A9A25B}" type="datetimeFigureOut">
              <a:rPr lang="de-DE" smtClean="0"/>
              <a:pPr/>
              <a:t>04.07.2017</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9B6F910-E374-46B5-9536-3FF320AB95CF}"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1">
        <a:schemeClr val="bg1"/>
      </p:bgRef>
    </p:bg>
    <p:spTree>
      <p:nvGrpSpPr>
        <p:cNvPr id="1" name=""/>
        <p:cNvGrpSpPr/>
        <p:nvPr/>
      </p:nvGrpSpPr>
      <p:grpSpPr>
        <a:xfrm>
          <a:off x="0" y="0"/>
          <a:ext cx="0" cy="0"/>
          <a:chOff x="0" y="0"/>
          <a:chExt cx="0" cy="0"/>
        </a:xfrm>
      </p:grpSpPr>
      <p:sp>
        <p:nvSpPr>
          <p:cNvPr id="19" name="Rechtec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htec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8" name="Rechtec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Gerade Verbindung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Inhaltsplatzhalter 19"/>
          <p:cNvSpPr>
            <a:spLocks noGrp="1"/>
          </p:cNvSpPr>
          <p:nvPr>
            <p:ph sz="quarter" idx="1"/>
          </p:nvPr>
        </p:nvSpPr>
        <p:spPr>
          <a:xfrm>
            <a:off x="3124200" y="685800"/>
            <a:ext cx="5638800" cy="5410200"/>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21" name="Rechtec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p:txBody>
          <a:bodyPr/>
          <a:lstStyle/>
          <a:p>
            <a:fld id="{4763EBB9-EF90-4D54-9F12-28C887A9A25B}" type="datetimeFigureOut">
              <a:rPr lang="de-DE" smtClean="0"/>
              <a:pPr/>
              <a:t>04.07.2017</a:t>
            </a:fld>
            <a:endParaRPr lang="de-DE"/>
          </a:p>
        </p:txBody>
      </p:sp>
      <p:sp>
        <p:nvSpPr>
          <p:cNvPr id="6" name="Fußzeilenplatzhalter 5"/>
          <p:cNvSpPr>
            <a:spLocks noGrp="1"/>
          </p:cNvSpPr>
          <p:nvPr>
            <p:ph type="ftr" sz="quarter" idx="11"/>
          </p:nvPr>
        </p:nvSpPr>
        <p:spPr>
          <a:xfrm>
            <a:off x="301752" y="6410848"/>
            <a:ext cx="3383280" cy="365760"/>
          </a:xfrm>
        </p:spPr>
        <p:txBody>
          <a:bodyPr/>
          <a:lstStyle/>
          <a:p>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1" name="Gerade Verbindung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htec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htec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p>
            <a:fld id="{89B6F910-E374-46B5-9536-3FF320AB95CF}" type="slidenum">
              <a:rPr lang="de-DE" smtClean="0"/>
              <a:pPr/>
              <a:t>‹Nr.›</a:t>
            </a:fld>
            <a:endParaRPr lang="de-DE"/>
          </a:p>
        </p:txBody>
      </p:sp>
      <p:sp>
        <p:nvSpPr>
          <p:cNvPr id="2" name="Titel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3000375" y="609600"/>
            <a:ext cx="5867400" cy="4267200"/>
          </a:xfrm>
        </p:spPr>
        <p:txBody>
          <a:bodyPr/>
          <a:lstStyle>
            <a:lvl1pPr marL="0" indent="0">
              <a:buNone/>
              <a:defRPr sz="3200"/>
            </a:lvl1pPr>
          </a:lstStyle>
          <a:p>
            <a:r>
              <a:rPr kumimoji="0" lang="de-DE" smtClean="0"/>
              <a:t>Bild durch Klicken auf Symbol hinzufügen</a:t>
            </a:r>
            <a:endParaRPr kumimoji="0" lang="en-US" dirty="0"/>
          </a:p>
        </p:txBody>
      </p:sp>
      <p:sp>
        <p:nvSpPr>
          <p:cNvPr id="4" name="Textplatzhalt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
        <p:nvSpPr>
          <p:cNvPr id="22" name="Rechtec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a:xfrm>
            <a:off x="5788152" y="6404984"/>
            <a:ext cx="3044952" cy="365760"/>
          </a:xfrm>
        </p:spPr>
        <p:txBody>
          <a:bodyPr/>
          <a:lstStyle/>
          <a:p>
            <a:fld id="{4763EBB9-EF90-4D54-9F12-28C887A9A25B}" type="datetimeFigureOut">
              <a:rPr lang="de-DE" smtClean="0"/>
              <a:pPr/>
              <a:t>04.07.2017</a:t>
            </a:fld>
            <a:endParaRPr lang="de-DE"/>
          </a:p>
        </p:txBody>
      </p:sp>
      <p:sp>
        <p:nvSpPr>
          <p:cNvPr id="6" name="Fußzeilenplatzhalter 5"/>
          <p:cNvSpPr>
            <a:spLocks noGrp="1"/>
          </p:cNvSpPr>
          <p:nvPr>
            <p:ph type="ftr" sz="quarter" idx="11"/>
          </p:nvPr>
        </p:nvSpPr>
        <p:spPr>
          <a:xfrm>
            <a:off x="301752" y="6410848"/>
            <a:ext cx="3584448" cy="365760"/>
          </a:xfrm>
        </p:spPr>
        <p:txBody>
          <a:bodyPr/>
          <a:lstStyle/>
          <a:p>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umsplatzhalt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763EBB9-EF90-4D54-9F12-28C887A9A25B}" type="datetimeFigureOut">
              <a:rPr lang="de-DE" smtClean="0"/>
              <a:pPr/>
              <a:t>04.07.2017</a:t>
            </a:fld>
            <a:endParaRPr lang="de-DE"/>
          </a:p>
        </p:txBody>
      </p:sp>
      <p:sp>
        <p:nvSpPr>
          <p:cNvPr id="3" name="Fußzeilenplatzhalt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de-DE"/>
          </a:p>
        </p:txBody>
      </p:sp>
      <p:sp>
        <p:nvSpPr>
          <p:cNvPr id="8" name="Rechtec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Gerade Verbindung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Foliennummernplatzhalt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9B6F910-E374-46B5-9536-3FF320AB95CF}" type="slidenum">
              <a:rPr lang="de-DE" smtClean="0"/>
              <a:pPr/>
              <a:t>‹Nr.›</a:t>
            </a:fld>
            <a:endParaRPr lang="de-DE"/>
          </a:p>
        </p:txBody>
      </p:sp>
      <p:sp>
        <p:nvSpPr>
          <p:cNvPr id="22" name="Titelplatzhalter 21"/>
          <p:cNvSpPr>
            <a:spLocks noGrp="1"/>
          </p:cNvSpPr>
          <p:nvPr>
            <p:ph type="title"/>
          </p:nvPr>
        </p:nvSpPr>
        <p:spPr>
          <a:xfrm>
            <a:off x="301752" y="228600"/>
            <a:ext cx="8534400" cy="758952"/>
          </a:xfrm>
          <a:prstGeom prst="rect">
            <a:avLst/>
          </a:prstGeom>
        </p:spPr>
        <p:txBody>
          <a:bodyPr vert="horz" anchor="b">
            <a:normAutofit/>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Tree>
  </p:cSld>
  <p:clrMap bg1="lt1" tx1="dk1" bg2="lt2" tx2="dk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57224" y="1928802"/>
            <a:ext cx="7500990" cy="1846659"/>
          </a:xfrm>
          <a:prstGeom prst="rect">
            <a:avLst/>
          </a:prstGeom>
          <a:noFill/>
        </p:spPr>
        <p:txBody>
          <a:bodyPr wrap="square" rtlCol="0" anchor="ctr">
            <a:spAutoFit/>
          </a:bodyPr>
          <a:lstStyle/>
          <a:p>
            <a:pPr algn="ctr"/>
            <a:r>
              <a:rPr lang="de-DE" sz="3200" dirty="0" smtClean="0"/>
              <a:t>Seminar 2016/18</a:t>
            </a:r>
          </a:p>
          <a:p>
            <a:pPr algn="ctr"/>
            <a:r>
              <a:rPr lang="de-DE" sz="3200" dirty="0"/>
              <a:t>a</a:t>
            </a:r>
            <a:r>
              <a:rPr lang="de-DE" sz="3200" dirty="0" smtClean="0"/>
              <a:t>m</a:t>
            </a:r>
          </a:p>
          <a:p>
            <a:pPr algn="ctr"/>
            <a:r>
              <a:rPr lang="de-DE" sz="3200" dirty="0" smtClean="0"/>
              <a:t>Riemenscheider-Gymnasium Würzburg</a:t>
            </a:r>
          </a:p>
          <a:p>
            <a:pPr algn="ctr"/>
            <a:endParaRPr lang="de-DE" dirty="0"/>
          </a:p>
        </p:txBody>
      </p:sp>
      <p:sp>
        <p:nvSpPr>
          <p:cNvPr id="3" name="Textfeld 2"/>
          <p:cNvSpPr txBox="1"/>
          <p:nvPr/>
        </p:nvSpPr>
        <p:spPr>
          <a:xfrm>
            <a:off x="2942038" y="4797152"/>
            <a:ext cx="3331361" cy="646331"/>
          </a:xfrm>
          <a:prstGeom prst="rect">
            <a:avLst/>
          </a:prstGeom>
          <a:noFill/>
        </p:spPr>
        <p:txBody>
          <a:bodyPr wrap="none" rtlCol="0">
            <a:spAutoFit/>
          </a:bodyPr>
          <a:lstStyle/>
          <a:p>
            <a:r>
              <a:rPr lang="de-DE" dirty="0" smtClean="0"/>
              <a:t>18. </a:t>
            </a:r>
            <a:r>
              <a:rPr lang="de-DE" dirty="0" smtClean="0"/>
              <a:t>Fachsitzung am </a:t>
            </a:r>
            <a:r>
              <a:rPr lang="de-DE" dirty="0" smtClean="0"/>
              <a:t>05.07</a:t>
            </a:r>
            <a:r>
              <a:rPr lang="de-DE" dirty="0" smtClean="0"/>
              <a:t>.2017</a:t>
            </a:r>
            <a:endParaRPr lang="de-DE" dirty="0" smtClean="0"/>
          </a:p>
          <a:p>
            <a:pPr algn="ctr"/>
            <a:r>
              <a:rPr lang="de-DE" dirty="0"/>
              <a:t>2</a:t>
            </a:r>
            <a:r>
              <a:rPr lang="de-DE" dirty="0" smtClean="0"/>
              <a:t>. </a:t>
            </a:r>
            <a:r>
              <a:rPr lang="de-DE" dirty="0" smtClean="0"/>
              <a:t>Seminartag</a:t>
            </a:r>
          </a:p>
        </p:txBody>
      </p:sp>
      <p:sp>
        <p:nvSpPr>
          <p:cNvPr id="4" name="Rechteck 3"/>
          <p:cNvSpPr/>
          <p:nvPr/>
        </p:nvSpPr>
        <p:spPr>
          <a:xfrm>
            <a:off x="1357290" y="285728"/>
            <a:ext cx="6697539" cy="830997"/>
          </a:xfrm>
          <a:prstGeom prst="rect">
            <a:avLst/>
          </a:prstGeom>
        </p:spPr>
        <p:txBody>
          <a:bodyPr wrap="none">
            <a:spAutoFit/>
          </a:bodyPr>
          <a:lstStyle/>
          <a:p>
            <a:r>
              <a:rPr lang="de-DE" sz="4800" dirty="0" smtClean="0">
                <a:latin typeface="Garamond" pitchFamily="18" charset="0"/>
              </a:rPr>
              <a:t>Katholische Religionslehre </a:t>
            </a:r>
            <a:endParaRPr lang="de-DE" sz="4800" dirty="0">
              <a:latin typeface="Garamond"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251520" y="332656"/>
            <a:ext cx="8640960" cy="6247864"/>
          </a:xfrm>
          <a:prstGeom prst="rect">
            <a:avLst/>
          </a:prstGeom>
          <a:noFill/>
        </p:spPr>
        <p:txBody>
          <a:bodyPr wrap="square" rtlCol="0">
            <a:spAutoFit/>
          </a:bodyPr>
          <a:lstStyle/>
          <a:p>
            <a:r>
              <a:rPr lang="de-DE" sz="2000" b="1" u="sng" dirty="0" smtClean="0"/>
              <a:t>(4) Performativer </a:t>
            </a:r>
            <a:r>
              <a:rPr lang="de-DE" sz="2000" b="1" u="sng" dirty="0"/>
              <a:t>Religionsunterricht – Mut zur Inszenierung von Religion</a:t>
            </a:r>
            <a:endParaRPr lang="de-DE" sz="2000" b="1" u="sng" dirty="0" smtClean="0"/>
          </a:p>
          <a:p>
            <a:pPr marL="342900" indent="-342900">
              <a:buFont typeface="+mj-lt"/>
              <a:buAutoNum type="arabicParenBoth"/>
            </a:pPr>
            <a:r>
              <a:rPr lang="de-DE" dirty="0" smtClean="0"/>
              <a:t>Der </a:t>
            </a:r>
            <a:r>
              <a:rPr lang="de-DE" dirty="0"/>
              <a:t>Beschluss der Würzburger Synode „Der Religionsunterricht in der Schule“ markierte als heilsames „Dokument einer Wende“ (W. </a:t>
            </a:r>
            <a:r>
              <a:rPr lang="de-DE" dirty="0" err="1"/>
              <a:t>Nastainczyk</a:t>
            </a:r>
            <a:r>
              <a:rPr lang="de-DE" dirty="0"/>
              <a:t>) den Übergang von einem missionarischen hin zu einem diakonischen Konzept religiösen Lernens im öffentlichen Schulwesen. Heute werden jedoch Grenzen und Einseitigkeiten dieses Modells deut­lich (kognitive Engführung religiösen Lernens, Skepsis gegen originäre Erfahrungen im Unterricht selbst, radikale Trennung der Lernorte).</a:t>
            </a:r>
          </a:p>
          <a:p>
            <a:pPr marL="342900" indent="-342900">
              <a:buFont typeface="+mj-lt"/>
              <a:buAutoNum type="arabicParenBoth"/>
            </a:pPr>
            <a:r>
              <a:rPr lang="de-DE" dirty="0" smtClean="0"/>
              <a:t>In </a:t>
            </a:r>
            <a:r>
              <a:rPr lang="de-DE" dirty="0"/>
              <a:t>einer postchristlichen Gesell­schaft und angesichts des garstigen Grabens zwischen religiösem </a:t>
            </a:r>
            <a:r>
              <a:rPr lang="de-DE" dirty="0" err="1"/>
              <a:t>Erfah­rungswissen</a:t>
            </a:r>
            <a:r>
              <a:rPr lang="de-DE" dirty="0"/>
              <a:t> und der Glaubenstradition erscheint ein Reflexionsmodell reli­giösen Lernens nicht mehr tragfähig, damit Kinder und Jugendliche reli­giös kompetent werden.</a:t>
            </a:r>
          </a:p>
          <a:p>
            <a:pPr marL="342900" indent="-342900">
              <a:buFont typeface="+mj-lt"/>
              <a:buAutoNum type="arabicParenBoth"/>
            </a:pPr>
            <a:r>
              <a:rPr lang="de-DE" dirty="0" smtClean="0"/>
              <a:t>Die </a:t>
            </a:r>
            <a:r>
              <a:rPr lang="de-DE" dirty="0"/>
              <a:t>Kompetenz zur Deutung von Religion muss deshalb ergänzt wer­den mit einer „</a:t>
            </a:r>
            <a:r>
              <a:rPr lang="de-DE" dirty="0" err="1"/>
              <a:t>Partizipationskompe­tenz</a:t>
            </a:r>
            <a:r>
              <a:rPr lang="de-DE" dirty="0"/>
              <a:t>“ (Dietrich Benner). </a:t>
            </a:r>
          </a:p>
          <a:p>
            <a:pPr marL="342900" indent="-342900">
              <a:buFont typeface="+mj-lt"/>
              <a:buAutoNum type="arabicParenBoth"/>
            </a:pPr>
            <a:r>
              <a:rPr lang="de-DE" dirty="0" smtClean="0"/>
              <a:t>Wissenschaftstheoretisch </a:t>
            </a:r>
            <a:r>
              <a:rPr lang="de-DE" dirty="0"/>
              <a:t>wird die veränderte Profilierung religiösen Lernens am angemessensten mit dem Konzept eines „performativen Reli­gionsunterrichts“ beschrieben, wel­ches als theoretischer Rahmen die oben beschriebenen Erfahrungsfelder zu bündeln vermag.</a:t>
            </a:r>
            <a:r>
              <a:rPr lang="de-DE" b="1" dirty="0"/>
              <a:t> </a:t>
            </a:r>
            <a:endParaRPr lang="de-DE" dirty="0"/>
          </a:p>
          <a:p>
            <a:pPr marL="342900" indent="-342900">
              <a:buFont typeface="+mj-lt"/>
              <a:buAutoNum type="arabicParenBoth"/>
            </a:pPr>
            <a:r>
              <a:rPr lang="de-DE" dirty="0" smtClean="0"/>
              <a:t>Insofern </a:t>
            </a:r>
            <a:r>
              <a:rPr lang="de-DE" dirty="0"/>
              <a:t>bedarf es einer stärkeren Erfahrungsorientierung (Selbst-, Gemeinschafts-, Sozial-, Kirchen- und spirituelle Erfahrung) religiösen Lernens an allen Lernorten</a:t>
            </a:r>
            <a:r>
              <a:rPr lang="de-DE" dirty="0" smtClean="0"/>
              <a:t>.</a:t>
            </a:r>
            <a:endParaRPr lang="de-DE" dirty="0"/>
          </a:p>
        </p:txBody>
      </p:sp>
    </p:spTree>
    <p:extLst>
      <p:ext uri="{BB962C8B-B14F-4D97-AF65-F5344CB8AC3E}">
        <p14:creationId xmlns:p14="http://schemas.microsoft.com/office/powerpoint/2010/main" val="1293919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251520" y="260648"/>
            <a:ext cx="8712968" cy="2585323"/>
          </a:xfrm>
          <a:prstGeom prst="rect">
            <a:avLst/>
          </a:prstGeom>
          <a:noFill/>
        </p:spPr>
        <p:txBody>
          <a:bodyPr wrap="square" rtlCol="0">
            <a:spAutoFit/>
          </a:bodyPr>
          <a:lstStyle/>
          <a:p>
            <a:pPr marL="342900" indent="-342900">
              <a:buFont typeface="+mj-lt"/>
              <a:buAutoNum type="arabicParenBoth" startAt="6"/>
            </a:pPr>
            <a:r>
              <a:rPr lang="de-DE" dirty="0" smtClean="0"/>
              <a:t>Der </a:t>
            </a:r>
            <a:r>
              <a:rPr lang="de-DE" dirty="0"/>
              <a:t>Verdacht, eine solches Plädoyer bedeute einen Rückfall in zu Recht kritisierte </a:t>
            </a:r>
            <a:r>
              <a:rPr lang="de-DE" dirty="0" err="1"/>
              <a:t>deduktionistische</a:t>
            </a:r>
            <a:r>
              <a:rPr lang="de-DE" dirty="0"/>
              <a:t> Phasen von Katechese, kann mit einem vielleicht paradox anmutenden Verweis auf die grundlegende Lerntheorie des Konstruktivismus ausgeräumt werden: Gerade der Respekt vor der Selbst-Konstruktion jeglicher Lernender, die  aus einer postmodernen Palette von Sinndeutungen Leben und Glauben konstruieren, ermöglicht es, selbstbewusst und entschieden „den Glauben vorzuschlagen“ (Brief der französischen Bischöfe 1996) und zum Ausprobieren der Schätze christlicher Tradition einzuladen.</a:t>
            </a:r>
          </a:p>
          <a:p>
            <a:endParaRPr lang="de-DE" dirty="0"/>
          </a:p>
        </p:txBody>
      </p:sp>
    </p:spTree>
    <p:extLst>
      <p:ext uri="{BB962C8B-B14F-4D97-AF65-F5344CB8AC3E}">
        <p14:creationId xmlns:p14="http://schemas.microsoft.com/office/powerpoint/2010/main" val="4056667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1. Organisatorisches</a:t>
            </a:r>
            <a:endParaRPr lang="de-DE" dirty="0"/>
          </a:p>
        </p:txBody>
      </p:sp>
      <p:sp>
        <p:nvSpPr>
          <p:cNvPr id="3" name="Textfeld 2"/>
          <p:cNvSpPr txBox="1"/>
          <p:nvPr/>
        </p:nvSpPr>
        <p:spPr>
          <a:xfrm>
            <a:off x="424515" y="1700808"/>
            <a:ext cx="8429684" cy="4247317"/>
          </a:xfrm>
          <a:prstGeom prst="rect">
            <a:avLst/>
          </a:prstGeom>
          <a:noFill/>
        </p:spPr>
        <p:txBody>
          <a:bodyPr wrap="square" rtlCol="0">
            <a:spAutoFit/>
          </a:bodyPr>
          <a:lstStyle/>
          <a:p>
            <a:pPr marL="342900" indent="-342900">
              <a:buAutoNum type="arabicPeriod"/>
            </a:pPr>
            <a:r>
              <a:rPr lang="de-DE" dirty="0" smtClean="0"/>
              <a:t>Entscheidungen für 2. PLP frühzeitig im Schuljahr </a:t>
            </a:r>
            <a:r>
              <a:rPr lang="de-DE" dirty="0" smtClean="0"/>
              <a:t>2017/18 andenken: Praktisch werden die Termine ab Anfang November bis Mitte Dezember 2017 sein</a:t>
            </a:r>
            <a:endParaRPr lang="de-DE" dirty="0" smtClean="0"/>
          </a:p>
          <a:p>
            <a:pPr marL="342900" indent="-342900">
              <a:buAutoNum type="arabicPeriod"/>
            </a:pPr>
            <a:endParaRPr lang="de-DE" dirty="0"/>
          </a:p>
          <a:p>
            <a:pPr marL="342900" indent="-342900">
              <a:buAutoNum type="arabicPeriod"/>
            </a:pPr>
            <a:r>
              <a:rPr lang="de-DE" dirty="0" smtClean="0"/>
              <a:t>Hausarbeit: Thema überlegen, wenn Bedarf in K (5 Monatsfrist bedenken</a:t>
            </a:r>
            <a:r>
              <a:rPr lang="de-DE" dirty="0" smtClean="0"/>
              <a:t>): Frage ist auch, ob Sommerferien verwendet werden sollen</a:t>
            </a:r>
            <a:endParaRPr lang="de-DE" dirty="0" smtClean="0"/>
          </a:p>
          <a:p>
            <a:pPr marL="342900" indent="-342900">
              <a:buAutoNum type="arabicPeriod"/>
            </a:pPr>
            <a:endParaRPr lang="de-DE" dirty="0" smtClean="0"/>
          </a:p>
          <a:p>
            <a:pPr marL="342900" indent="-342900">
              <a:buAutoNum type="arabicPeriod"/>
            </a:pPr>
            <a:r>
              <a:rPr lang="de-DE" dirty="0" smtClean="0"/>
              <a:t>Anmerkungen zu den Tätigkeitsberichten:</a:t>
            </a:r>
            <a:br>
              <a:rPr lang="de-DE" dirty="0" smtClean="0"/>
            </a:br>
            <a:r>
              <a:rPr lang="de-DE" dirty="0" smtClean="0"/>
              <a:t>Einstiegsimpulse (Auswahl): </a:t>
            </a:r>
            <a:br>
              <a:rPr lang="de-DE" dirty="0" smtClean="0"/>
            </a:br>
            <a:r>
              <a:rPr lang="de-DE" dirty="0" smtClean="0"/>
              <a:t>Sicherung mit Tafel – Heft – Arbeitsblättern – Alternativen Möglichkeiten (Lückentext, Referat, etc.)</a:t>
            </a:r>
          </a:p>
          <a:p>
            <a:pPr marL="342900" indent="-342900">
              <a:buAutoNum type="arabicPeriod"/>
            </a:pPr>
            <a:endParaRPr lang="de-DE" dirty="0"/>
          </a:p>
          <a:p>
            <a:pPr marL="342900" indent="-342900">
              <a:buAutoNum type="arabicPeriod"/>
            </a:pPr>
            <a:r>
              <a:rPr lang="de-DE" dirty="0" smtClean="0"/>
              <a:t>Bewertungen im RU: Hinweise – Ideen – Leitlinien</a:t>
            </a:r>
            <a:endParaRPr lang="de-DE" dirty="0" smtClean="0"/>
          </a:p>
          <a:p>
            <a:pPr marL="342900" indent="-342900">
              <a:buAutoNum type="arabicPeriod"/>
            </a:pPr>
            <a:endParaRPr lang="de-DE" dirty="0" smtClean="0"/>
          </a:p>
          <a:p>
            <a:pPr marL="342900" indent="-342900">
              <a:buAutoNum type="arabicPeriod"/>
            </a:pPr>
            <a:r>
              <a:rPr lang="de-DE" dirty="0" smtClean="0"/>
              <a:t>Sonstiges</a:t>
            </a:r>
          </a:p>
        </p:txBody>
      </p:sp>
    </p:spTree>
    <p:extLst>
      <p:ext uri="{BB962C8B-B14F-4D97-AF65-F5344CB8AC3E}">
        <p14:creationId xmlns:p14="http://schemas.microsoft.com/office/powerpoint/2010/main" val="19947084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smtClean="0"/>
              <a:t>2. Zukunft des RU</a:t>
            </a:r>
            <a:endParaRPr lang="de-DE" sz="4000" dirty="0"/>
          </a:p>
        </p:txBody>
      </p:sp>
      <p:pic>
        <p:nvPicPr>
          <p:cNvPr id="4" name="Grafik 3"/>
          <p:cNvPicPr/>
          <p:nvPr/>
        </p:nvPicPr>
        <p:blipFill>
          <a:blip r:embed="rId2">
            <a:extLst>
              <a:ext uri="{28A0092B-C50C-407E-A947-70E740481C1C}">
                <a14:useLocalDpi xmlns:a14="http://schemas.microsoft.com/office/drawing/2010/main" val="0"/>
              </a:ext>
            </a:extLst>
          </a:blip>
          <a:stretch>
            <a:fillRect/>
          </a:stretch>
        </p:blipFill>
        <p:spPr>
          <a:xfrm>
            <a:off x="2005060" y="1546324"/>
            <a:ext cx="4977231" cy="3600400"/>
          </a:xfrm>
          <a:prstGeom prst="rect">
            <a:avLst/>
          </a:prstGeom>
        </p:spPr>
      </p:pic>
      <p:sp>
        <p:nvSpPr>
          <p:cNvPr id="3" name="Textfeld 2"/>
          <p:cNvSpPr txBox="1"/>
          <p:nvPr/>
        </p:nvSpPr>
        <p:spPr>
          <a:xfrm>
            <a:off x="2195736" y="5301208"/>
            <a:ext cx="4447051" cy="646331"/>
          </a:xfrm>
          <a:prstGeom prst="rect">
            <a:avLst/>
          </a:prstGeom>
          <a:noFill/>
        </p:spPr>
        <p:txBody>
          <a:bodyPr wrap="none" rtlCol="0">
            <a:spAutoFit/>
          </a:bodyPr>
          <a:lstStyle/>
          <a:p>
            <a:r>
              <a:rPr lang="de-DE" dirty="0" smtClean="0"/>
              <a:t>Warum heute noch Religionsunterricht,</a:t>
            </a:r>
          </a:p>
          <a:p>
            <a:r>
              <a:rPr lang="de-DE" dirty="0" smtClean="0"/>
              <a:t> wenn eh keiner mehr in die Kirche geht?!</a:t>
            </a:r>
            <a:endParaRPr lang="de-DE" dirty="0"/>
          </a:p>
        </p:txBody>
      </p:sp>
    </p:spTree>
    <p:extLst>
      <p:ext uri="{BB962C8B-B14F-4D97-AF65-F5344CB8AC3E}">
        <p14:creationId xmlns:p14="http://schemas.microsoft.com/office/powerpoint/2010/main" val="672317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3</a:t>
            </a:r>
            <a:r>
              <a:rPr lang="de-DE" dirty="0" smtClean="0"/>
              <a:t>. Religion erleben</a:t>
            </a:r>
            <a:endParaRPr lang="de-DE" dirty="0"/>
          </a:p>
        </p:txBody>
      </p:sp>
      <p:sp>
        <p:nvSpPr>
          <p:cNvPr id="3" name="Textfeld 2"/>
          <p:cNvSpPr txBox="1"/>
          <p:nvPr/>
        </p:nvSpPr>
        <p:spPr>
          <a:xfrm>
            <a:off x="357158" y="2420888"/>
            <a:ext cx="8501122" cy="2800767"/>
          </a:xfrm>
          <a:prstGeom prst="rect">
            <a:avLst/>
          </a:prstGeom>
          <a:noFill/>
        </p:spPr>
        <p:txBody>
          <a:bodyPr wrap="square" rtlCol="0">
            <a:spAutoFit/>
          </a:bodyPr>
          <a:lstStyle/>
          <a:p>
            <a:r>
              <a:rPr lang="de-DE" b="1" u="sng" dirty="0" smtClean="0"/>
              <a:t>Kompetenz-Formel nach </a:t>
            </a:r>
            <a:r>
              <a:rPr lang="de-DE" b="1" u="sng" dirty="0" err="1" smtClean="0"/>
              <a:t>Mendl</a:t>
            </a:r>
            <a:r>
              <a:rPr lang="de-DE" b="1" u="sng" dirty="0" smtClean="0"/>
              <a:t>:</a:t>
            </a:r>
          </a:p>
          <a:p>
            <a:endParaRPr lang="de-DE" dirty="0" smtClean="0"/>
          </a:p>
          <a:p>
            <a:r>
              <a:rPr lang="de-DE" dirty="0" smtClean="0"/>
              <a:t>Lernende werden „in Sachen Religion“ kompetent, wenn sie in </a:t>
            </a:r>
            <a:r>
              <a:rPr lang="de-DE" b="1" i="1" dirty="0" smtClean="0"/>
              <a:t>Auseinandersetzung mit den religiösen Konstruktionen anderer </a:t>
            </a:r>
            <a:r>
              <a:rPr lang="de-DE" dirty="0" smtClean="0"/>
              <a:t>unterstützt durch das </a:t>
            </a:r>
            <a:r>
              <a:rPr lang="de-DE" b="1" i="1" dirty="0" smtClean="0"/>
              <a:t>Deutungs- und Praxisangebot christlicher Tradition </a:t>
            </a:r>
            <a:r>
              <a:rPr lang="de-DE" dirty="0" smtClean="0"/>
              <a:t>ein </a:t>
            </a:r>
            <a:r>
              <a:rPr lang="de-DE" b="1" i="1" dirty="0" smtClean="0"/>
              <a:t>selbstständiges und vor der Vernunft verantwortbares Urteil in Fragen der Religion</a:t>
            </a:r>
            <a:r>
              <a:rPr lang="de-DE" dirty="0" smtClean="0"/>
              <a:t> sowie je </a:t>
            </a:r>
            <a:r>
              <a:rPr lang="de-DE" b="1" i="1" dirty="0" smtClean="0"/>
              <a:t>eigene religiöse Spuren entwickeln </a:t>
            </a:r>
            <a:r>
              <a:rPr lang="de-DE" dirty="0" smtClean="0"/>
              <a:t>(Deutungs- und Partizipationskompetenz).</a:t>
            </a:r>
          </a:p>
          <a:p>
            <a:endParaRPr lang="de-DE" dirty="0" smtClean="0"/>
          </a:p>
          <a:p>
            <a:pPr algn="r"/>
            <a:r>
              <a:rPr lang="de-DE" sz="1400" dirty="0" err="1" smtClean="0"/>
              <a:t>Mendl</a:t>
            </a:r>
            <a:r>
              <a:rPr lang="de-DE" sz="1400" dirty="0" smtClean="0"/>
              <a:t>, S.30</a:t>
            </a:r>
            <a:endParaRPr lang="de-DE" sz="1400" dirty="0"/>
          </a:p>
        </p:txBody>
      </p:sp>
    </p:spTree>
    <p:extLst>
      <p:ext uri="{BB962C8B-B14F-4D97-AF65-F5344CB8AC3E}">
        <p14:creationId xmlns:p14="http://schemas.microsoft.com/office/powerpoint/2010/main" val="22978034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3. Religion erleben – Thesen vorweg</a:t>
            </a:r>
            <a:endParaRPr lang="de-DE" dirty="0"/>
          </a:p>
        </p:txBody>
      </p:sp>
      <p:sp>
        <p:nvSpPr>
          <p:cNvPr id="3" name="Textfeld 2"/>
          <p:cNvSpPr txBox="1"/>
          <p:nvPr/>
        </p:nvSpPr>
        <p:spPr>
          <a:xfrm>
            <a:off x="301752" y="1556792"/>
            <a:ext cx="8534400" cy="4801314"/>
          </a:xfrm>
          <a:prstGeom prst="rect">
            <a:avLst/>
          </a:prstGeom>
          <a:noFill/>
        </p:spPr>
        <p:txBody>
          <a:bodyPr wrap="square" rtlCol="0">
            <a:spAutoFit/>
          </a:bodyPr>
          <a:lstStyle/>
          <a:p>
            <a:pPr marL="342900" indent="-342900">
              <a:buAutoNum type="arabicParenBoth"/>
            </a:pPr>
            <a:r>
              <a:rPr lang="de-DE" dirty="0" smtClean="0"/>
              <a:t>Im Sinne des neuen </a:t>
            </a:r>
            <a:r>
              <a:rPr lang="de-DE" dirty="0" err="1" smtClean="0"/>
              <a:t>LehrplanPLUS</a:t>
            </a:r>
            <a:r>
              <a:rPr lang="de-DE" dirty="0" smtClean="0"/>
              <a:t> soll eine Engführung auf rein kognitive Aspekte im RU vermieden werden.</a:t>
            </a:r>
          </a:p>
          <a:p>
            <a:pPr marL="342900" indent="-342900">
              <a:buAutoNum type="arabicParenBoth"/>
            </a:pPr>
            <a:r>
              <a:rPr lang="de-DE" dirty="0" smtClean="0"/>
              <a:t>Vor allem kommen dadurch affektive bzw. </a:t>
            </a:r>
            <a:r>
              <a:rPr lang="de-DE" dirty="0" err="1" smtClean="0"/>
              <a:t>emotionalisierende</a:t>
            </a:r>
            <a:r>
              <a:rPr lang="de-DE" dirty="0" smtClean="0"/>
              <a:t> Elemente für den RU in Frage, die dabei helfen können, dass sich die Schüler eine eigene Position zu religiösen Fragestellungen bilden können. Letztlich müssen die Schüler selbst entdecken / erfahren, was für sie von Bedeutung ist und was sich daher „lohnt“ in das eigene Netz der Erfahrungen einzuknüpfen.</a:t>
            </a:r>
          </a:p>
          <a:p>
            <a:pPr marL="342900" indent="-342900">
              <a:buAutoNum type="arabicParenBoth"/>
            </a:pPr>
            <a:r>
              <a:rPr lang="de-DE" dirty="0" smtClean="0"/>
              <a:t>Ein biografisches Lernen wird in dem Sinne notwendig, dass die Schüler damit ihre eigene Biografie in Angriff nehmen, indem sie sich mit Hilfe fremder Biografien auseinandersetzen und sie auf sich hin auslegen.</a:t>
            </a:r>
          </a:p>
          <a:p>
            <a:pPr marL="342900" indent="-342900">
              <a:buAutoNum type="arabicParenBoth"/>
            </a:pPr>
            <a:r>
              <a:rPr lang="de-DE" dirty="0" smtClean="0"/>
              <a:t>Lernen erfolgt in einem Prozess, in dem reflektierende Elemente genauso eine Rolle spielen müssen wie kreative und dialogische.</a:t>
            </a:r>
          </a:p>
          <a:p>
            <a:pPr marL="342900" indent="-342900">
              <a:buAutoNum type="arabicParenBoth"/>
            </a:pPr>
            <a:r>
              <a:rPr lang="de-DE" dirty="0" smtClean="0"/>
              <a:t>Die Rolle des Lehrers verschiebt sich immer mehr in Richtung eines Begleiters und Moderators von Lernprozessen. Dabei sollten neben der Vermittlung von Wissen und Methoden auch konstant Rückmeldungen über den Lernfortschritt auf verschiedenen Ebenen erfolgen. Dies wird letztlich auch die Bewertung / Benotung verändern.</a:t>
            </a:r>
            <a:endParaRPr lang="de-DE" dirty="0"/>
          </a:p>
        </p:txBody>
      </p:sp>
    </p:spTree>
    <p:extLst>
      <p:ext uri="{BB962C8B-B14F-4D97-AF65-F5344CB8AC3E}">
        <p14:creationId xmlns:p14="http://schemas.microsoft.com/office/powerpoint/2010/main" val="3875555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3</a:t>
            </a:r>
            <a:r>
              <a:rPr lang="de-DE" dirty="0" smtClean="0"/>
              <a:t>. Religion erleben</a:t>
            </a:r>
            <a:endParaRPr lang="de-DE" dirty="0"/>
          </a:p>
        </p:txBody>
      </p:sp>
      <p:sp>
        <p:nvSpPr>
          <p:cNvPr id="3" name="Textfeld 2"/>
          <p:cNvSpPr txBox="1"/>
          <p:nvPr/>
        </p:nvSpPr>
        <p:spPr>
          <a:xfrm>
            <a:off x="263592" y="1700808"/>
            <a:ext cx="8572560" cy="3416320"/>
          </a:xfrm>
          <a:prstGeom prst="rect">
            <a:avLst/>
          </a:prstGeom>
          <a:noFill/>
        </p:spPr>
        <p:txBody>
          <a:bodyPr wrap="square" rtlCol="0">
            <a:spAutoFit/>
          </a:bodyPr>
          <a:lstStyle/>
          <a:p>
            <a:r>
              <a:rPr lang="de-DE" dirty="0" smtClean="0"/>
              <a:t>Prinzip der Würzburger </a:t>
            </a:r>
            <a:r>
              <a:rPr lang="de-DE" dirty="0" smtClean="0"/>
              <a:t>Synode (1975): </a:t>
            </a:r>
            <a:r>
              <a:rPr lang="de-DE" dirty="0" smtClean="0"/>
              <a:t>Leben und Glauben sollen in einen produktiven Dialog kommen.</a:t>
            </a:r>
          </a:p>
          <a:p>
            <a:r>
              <a:rPr lang="de-DE" dirty="0" smtClean="0"/>
              <a:t>In der Folge setzt sich ein Verständnis von Lernen durch, dass es sich dabei „um vielschichtige Konstruktionsprozesse handelt, wenn die Wahrnehmungen anderer Wirklichkeitsphänomene mit bereits vorhandenen Einstellungen und Erfahrungen verbunden werden“ (</a:t>
            </a:r>
            <a:r>
              <a:rPr lang="de-DE" dirty="0" err="1" smtClean="0"/>
              <a:t>Mendl</a:t>
            </a:r>
            <a:r>
              <a:rPr lang="de-DE" dirty="0" smtClean="0"/>
              <a:t>, S. 32).</a:t>
            </a:r>
          </a:p>
          <a:p>
            <a:endParaRPr lang="de-DE" dirty="0" smtClean="0"/>
          </a:p>
          <a:p>
            <a:r>
              <a:rPr lang="de-DE" dirty="0" smtClean="0"/>
              <a:t>„Didaktik der Aneignung“ (aus konstruktivistischer Sichtweise): Wahrnehmung und Verarbeitung von äußerer Wirklichkeit gehen nach sehr individuellen </a:t>
            </a:r>
            <a:r>
              <a:rPr lang="de-DE" dirty="0" err="1" smtClean="0"/>
              <a:t>autopoietischen</a:t>
            </a:r>
            <a:r>
              <a:rPr lang="de-DE" dirty="0" smtClean="0"/>
              <a:t> Gesichtspunkten vonstatten und es kommt bei der selbsttätigen Auseinandersetzung mit Lerngegenständen zu vielfältigen Transformationen.</a:t>
            </a:r>
          </a:p>
          <a:p>
            <a:endParaRPr lang="de-DE" dirty="0" smtClean="0"/>
          </a:p>
        </p:txBody>
      </p:sp>
    </p:spTree>
    <p:extLst>
      <p:ext uri="{BB962C8B-B14F-4D97-AF65-F5344CB8AC3E}">
        <p14:creationId xmlns:p14="http://schemas.microsoft.com/office/powerpoint/2010/main" val="3738112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23528" y="260648"/>
            <a:ext cx="8496944" cy="6463308"/>
          </a:xfrm>
          <a:prstGeom prst="rect">
            <a:avLst/>
          </a:prstGeom>
          <a:noFill/>
        </p:spPr>
        <p:txBody>
          <a:bodyPr wrap="square" rtlCol="0">
            <a:spAutoFit/>
          </a:bodyPr>
          <a:lstStyle/>
          <a:p>
            <a:r>
              <a:rPr lang="de-DE" sz="2000" b="1" u="sng" dirty="0" smtClean="0"/>
              <a:t>(1) Grundannahmen </a:t>
            </a:r>
            <a:r>
              <a:rPr lang="de-DE" sz="2000" b="1" u="sng" dirty="0"/>
              <a:t>des pädagogischen Konstruktivismus </a:t>
            </a:r>
          </a:p>
          <a:p>
            <a:pPr marL="285750" lvl="0" indent="-285750">
              <a:buFont typeface="Arial" panose="020B0604020202020204" pitchFamily="34" charset="0"/>
              <a:buChar char="•"/>
            </a:pPr>
            <a:r>
              <a:rPr lang="de-DE" dirty="0"/>
              <a:t>Lernen ist ein aktiver Prozess des lernenden Subjekts. </a:t>
            </a:r>
          </a:p>
          <a:p>
            <a:pPr marL="285750" lvl="0" indent="-285750">
              <a:buFont typeface="Arial" panose="020B0604020202020204" pitchFamily="34" charset="0"/>
              <a:buChar char="•"/>
            </a:pPr>
            <a:r>
              <a:rPr lang="de-DE" dirty="0"/>
              <a:t>Der Verlauf von Lernprozessen ist nicht völlig vorhersagbar, sondern vielmehr von individuellen Konstruktionen geprägt. </a:t>
            </a:r>
          </a:p>
          <a:p>
            <a:pPr marL="285750" lvl="0" indent="-285750">
              <a:buFont typeface="Arial" panose="020B0604020202020204" pitchFamily="34" charset="0"/>
              <a:buChar char="•"/>
            </a:pPr>
            <a:r>
              <a:rPr lang="de-DE" dirty="0"/>
              <a:t>Individuelles Lernen geschieht auch dort, wo kollektive Lernprozesse stattfinden, etwa im Klassenzimmer. </a:t>
            </a:r>
          </a:p>
          <a:p>
            <a:pPr marL="285750" lvl="0" indent="-285750">
              <a:buFont typeface="Arial" panose="020B0604020202020204" pitchFamily="34" charset="0"/>
              <a:buChar char="•"/>
            </a:pPr>
            <a:r>
              <a:rPr lang="de-DE" dirty="0"/>
              <a:t>Lernen muss deshalb auf die Ausbildung je individueller Lernlandschaften abzielen. </a:t>
            </a:r>
          </a:p>
          <a:p>
            <a:pPr marL="285750" lvl="0" indent="-285750">
              <a:buFont typeface="Arial" panose="020B0604020202020204" pitchFamily="34" charset="0"/>
              <a:buChar char="•"/>
            </a:pPr>
            <a:r>
              <a:rPr lang="de-DE" dirty="0"/>
              <a:t>Dies gelingt, wenn Lernprozesse kontextuell (situativ, lebensnah, komplex, sinnerfüllt, dynamisch) angelegt sind und Vorerfahrungen und Emotionen einbezogen werden. </a:t>
            </a:r>
          </a:p>
          <a:p>
            <a:pPr marL="285750" lvl="0" indent="-285750">
              <a:buFont typeface="Arial" panose="020B0604020202020204" pitchFamily="34" charset="0"/>
              <a:buChar char="•"/>
            </a:pPr>
            <a:r>
              <a:rPr lang="de-DE" dirty="0"/>
              <a:t>Lerninhalte werden nicht bei beliebig vielen Lernenden identisch redupliziert, sie stellen lediglich Perturbationen („Verstörungen“) dar, Angebote für die eigenständige Konstruktion durch die Lernenden. </a:t>
            </a:r>
          </a:p>
          <a:p>
            <a:pPr marL="285750" lvl="0" indent="-285750">
              <a:buFont typeface="Arial" panose="020B0604020202020204" pitchFamily="34" charset="0"/>
              <a:buChar char="•"/>
            </a:pPr>
            <a:r>
              <a:rPr lang="de-DE" dirty="0"/>
              <a:t>Der kognitive Konstruktionsverlauf im Unterrichtsprozess geschieht durch das In-Beziehung-Setzen von sinnlichen Wahrnehmungen (neue Inhalte / Erfahrungen) mit Gedächtnisprozessen (d.h. das Aktivieren vorhandener Strukturen), beides verbunden mit emotionalen Färbungen. </a:t>
            </a:r>
          </a:p>
          <a:p>
            <a:pPr marL="285750" lvl="0" indent="-285750">
              <a:buFont typeface="Arial" panose="020B0604020202020204" pitchFamily="34" charset="0"/>
              <a:buChar char="•"/>
            </a:pPr>
            <a:r>
              <a:rPr lang="de-DE" dirty="0"/>
              <a:t>Wenn ein Austausch über individuelle Konstruktionen (z.B. Unterrichtsgespräch, Diskussion, Präsentation von Lernprozess-Ergebnissen) erfolgt, so stellen die je anderen Konstruktionen eine Bestätigung bzw. Verunsicherung (Perturbationen) des je eigenen Konstruktionsprozesses dar, wirken auf ihn ein und verändern ihn gegebenenfalls</a:t>
            </a:r>
            <a:r>
              <a:rPr lang="de-DE" dirty="0" smtClean="0"/>
              <a:t>.</a:t>
            </a:r>
            <a:endParaRPr lang="de-DE" dirty="0"/>
          </a:p>
        </p:txBody>
      </p:sp>
    </p:spTree>
    <p:extLst>
      <p:ext uri="{BB962C8B-B14F-4D97-AF65-F5344CB8AC3E}">
        <p14:creationId xmlns:p14="http://schemas.microsoft.com/office/powerpoint/2010/main" val="3301106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251520" y="404664"/>
            <a:ext cx="8568952" cy="6186309"/>
          </a:xfrm>
          <a:prstGeom prst="rect">
            <a:avLst/>
          </a:prstGeom>
          <a:noFill/>
        </p:spPr>
        <p:txBody>
          <a:bodyPr wrap="square" rtlCol="0">
            <a:spAutoFit/>
          </a:bodyPr>
          <a:lstStyle/>
          <a:p>
            <a:r>
              <a:rPr lang="de-DE" sz="2000" b="1" u="sng" dirty="0" smtClean="0"/>
              <a:t>(2) Konstruktivistischer Unterricht</a:t>
            </a:r>
          </a:p>
          <a:p>
            <a:r>
              <a:rPr lang="de-DE" b="1" dirty="0" smtClean="0"/>
              <a:t>Kennzeichen </a:t>
            </a:r>
            <a:r>
              <a:rPr lang="de-DE" b="1" dirty="0"/>
              <a:t>konstruktivistisch orientierten Unterrichts:</a:t>
            </a:r>
            <a:endParaRPr lang="de-DE" dirty="0"/>
          </a:p>
          <a:p>
            <a:r>
              <a:rPr lang="de-DE" dirty="0"/>
              <a:t>Da „guter“ Unterricht längst nicht mehr einseitig </a:t>
            </a:r>
            <a:r>
              <a:rPr lang="de-DE" dirty="0" err="1"/>
              <a:t>instruktivistisch</a:t>
            </a:r>
            <a:r>
              <a:rPr lang="de-DE" dirty="0"/>
              <a:t> angelegt ist, fällt es schwer, pointiert zu beschreiben, wie gegenüber dieser bereits veränderten Praxis eine konstruktivistisch orientierte Unterrichtsstunde aussieht. Folgende Teilelemente (zeitlos!) guten Religionsunterrichts entsprechen der pädagogischen Lernkultur des Konstruktivismus, z.B</a:t>
            </a:r>
            <a:r>
              <a:rPr lang="de-DE" dirty="0" smtClean="0"/>
              <a:t>.</a:t>
            </a:r>
          </a:p>
          <a:p>
            <a:endParaRPr lang="de-DE" dirty="0"/>
          </a:p>
          <a:p>
            <a:pPr marL="285750" lvl="0" indent="-285750">
              <a:buFont typeface="Arial" panose="020B0604020202020204" pitchFamily="34" charset="0"/>
              <a:buChar char="•"/>
            </a:pPr>
            <a:r>
              <a:rPr lang="de-DE" b="1" dirty="0"/>
              <a:t>entdeckendes Lernen</a:t>
            </a:r>
            <a:r>
              <a:rPr lang="de-DE" dirty="0"/>
              <a:t>, weil anregende Lernumgebungen und eine Vielfalt des Angebots verbunden mit der Entwicklung einer Fragehaltung Konstruktionsprozesse motivieren;</a:t>
            </a:r>
          </a:p>
          <a:p>
            <a:pPr marL="285750" lvl="0" indent="-285750">
              <a:buFont typeface="Arial" panose="020B0604020202020204" pitchFamily="34" charset="0"/>
              <a:buChar char="•"/>
            </a:pPr>
            <a:r>
              <a:rPr lang="de-DE" b="1" dirty="0"/>
              <a:t>Individualisierung ermöglichendes Lernen </a:t>
            </a:r>
            <a:r>
              <a:rPr lang="de-DE" dirty="0"/>
              <a:t>(z.B. Freiarbeit, Lernzirkel), weil nur so Schülerinnen und Schüler Konstruieren reflektiert üben können;</a:t>
            </a:r>
          </a:p>
          <a:p>
            <a:pPr marL="285750" lvl="0" indent="-285750">
              <a:buFont typeface="Arial" panose="020B0604020202020204" pitchFamily="34" charset="0"/>
              <a:buChar char="•"/>
            </a:pPr>
            <a:r>
              <a:rPr lang="de-DE" b="1" dirty="0"/>
              <a:t>aktivierendes und produzierendes Lernen </a:t>
            </a:r>
            <a:r>
              <a:rPr lang="de-DE" dirty="0"/>
              <a:t>(z.B. kreatives Schreiben), bei dem die Auseinandersetzung mit Themen und entsprechenden individuellen Konstruktionen auch einen sinnenfälligen Ausdruck erhalten kann;</a:t>
            </a:r>
          </a:p>
          <a:p>
            <a:pPr marL="285750" lvl="0" indent="-285750">
              <a:buFont typeface="Arial" panose="020B0604020202020204" pitchFamily="34" charset="0"/>
              <a:buChar char="•"/>
            </a:pPr>
            <a:r>
              <a:rPr lang="de-DE" b="1" dirty="0"/>
              <a:t>biographischen Lernen</a:t>
            </a:r>
            <a:r>
              <a:rPr lang="de-DE" dirty="0"/>
              <a:t>, weil gerade im Religionsunterricht Schülerinnen und Schüler reflektierende Konstrukteure der eigenen Glaubensgeschichte werden sollen;</a:t>
            </a:r>
          </a:p>
          <a:p>
            <a:pPr marL="285750" lvl="0" indent="-285750">
              <a:buFont typeface="Arial" panose="020B0604020202020204" pitchFamily="34" charset="0"/>
              <a:buChar char="•"/>
            </a:pPr>
            <a:r>
              <a:rPr lang="de-DE" b="1" dirty="0"/>
              <a:t>dialogisches und diskursethisches Lernen </a:t>
            </a:r>
            <a:r>
              <a:rPr lang="de-DE" dirty="0"/>
              <a:t>– weil unterschiedliche Positionen gegenseitige „Perturbationen“ darstellen.</a:t>
            </a:r>
          </a:p>
          <a:p>
            <a:endParaRPr lang="de-DE" dirty="0"/>
          </a:p>
        </p:txBody>
      </p:sp>
    </p:spTree>
    <p:extLst>
      <p:ext uri="{BB962C8B-B14F-4D97-AF65-F5344CB8AC3E}">
        <p14:creationId xmlns:p14="http://schemas.microsoft.com/office/powerpoint/2010/main" val="3155786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251520" y="260648"/>
            <a:ext cx="8712968" cy="5909310"/>
          </a:xfrm>
          <a:prstGeom prst="rect">
            <a:avLst/>
          </a:prstGeom>
          <a:noFill/>
        </p:spPr>
        <p:txBody>
          <a:bodyPr wrap="square" rtlCol="0">
            <a:spAutoFit/>
          </a:bodyPr>
          <a:lstStyle/>
          <a:p>
            <a:r>
              <a:rPr lang="de-DE" b="1" dirty="0" smtClean="0"/>
              <a:t>(3) Weltwissen </a:t>
            </a:r>
            <a:r>
              <a:rPr lang="de-DE" b="1" dirty="0"/>
              <a:t>und </a:t>
            </a:r>
            <a:r>
              <a:rPr lang="de-DE" b="1" dirty="0" smtClean="0"/>
              <a:t>Weltkonstruktion</a:t>
            </a:r>
          </a:p>
          <a:p>
            <a:endParaRPr lang="de-DE" dirty="0"/>
          </a:p>
          <a:p>
            <a:r>
              <a:rPr lang="de-DE" dirty="0"/>
              <a:t>Konstruktivistisch angelegter Unterricht verzichtet nicht auf die systematische, didaktisch aufbereitete Präsentation von Weltwissen. Insofern sind auch in einem solchen Unterrichtskonzept </a:t>
            </a:r>
            <a:r>
              <a:rPr lang="de-DE" dirty="0" err="1"/>
              <a:t>instruktivistisch</a:t>
            </a:r>
            <a:r>
              <a:rPr lang="de-DE" dirty="0"/>
              <a:t> gehaltene Phasen und die Sicherung einer gemeinsamen Informationsbasis sinnvoll. Verzichtet wird lediglich auf die Fiktion, dass mit der Bündelung des kollektiv Erarbeiteten („zusammenfassender Hefteintrag“) die pädagogische Zielmarke bereits erreicht sei. Lernprozessplanung nach den Vorstellungen des pädagogischen Konstruktivismus führt wesentlich weiter! Innerhalb dieses Denkmodells stellen mögliche einführende </a:t>
            </a:r>
            <a:r>
              <a:rPr lang="de-DE" dirty="0" err="1"/>
              <a:t>instruktivistisch</a:t>
            </a:r>
            <a:r>
              <a:rPr lang="de-DE" dirty="0"/>
              <a:t> gehaltene erste Phasen lediglich Perturbationen der je individuell Lernenden dar; die pädagogische Verantwortlichkeit erstreckt sich auch auf den weiteren Horizont, wie diese Informationsbausteine in je individuelle Lernlandschaften eingepasst werden können bzw. diese verändern. In der Praxis wird ein systematisch reflektierter Wechsel zwischen </a:t>
            </a:r>
            <a:r>
              <a:rPr lang="de-DE" dirty="0" err="1"/>
              <a:t>instruktivistisch</a:t>
            </a:r>
            <a:r>
              <a:rPr lang="de-DE" dirty="0"/>
              <a:t>-übergreifenden und konstruktivistisch-individuellen Lernphasen die Normalität darstellen.</a:t>
            </a:r>
          </a:p>
          <a:p>
            <a:r>
              <a:rPr lang="de-DE" i="1" dirty="0"/>
              <a:t> </a:t>
            </a:r>
            <a:endParaRPr lang="de-DE" dirty="0"/>
          </a:p>
          <a:p>
            <a:r>
              <a:rPr lang="de-DE" i="1" dirty="0" err="1"/>
              <a:t>Lit</a:t>
            </a:r>
            <a:r>
              <a:rPr lang="de-DE" i="1" dirty="0"/>
              <a:t>.: Hans </a:t>
            </a:r>
            <a:r>
              <a:rPr lang="de-DE" i="1" dirty="0" err="1"/>
              <a:t>Mendl</a:t>
            </a:r>
            <a:r>
              <a:rPr lang="de-DE" i="1" dirty="0"/>
              <a:t>, Konstruktivismus und Religionspädagogik, in: Zeitschrift für Pädagogik und Theologie 54 (2002), 170-184; Horst Siebert, Pädagogischer Konstruktivismus. Eine Bilanz der </a:t>
            </a:r>
            <a:r>
              <a:rPr lang="de-DE" i="1" dirty="0" err="1"/>
              <a:t>Konstruktivismusdiskussion</a:t>
            </a:r>
            <a:r>
              <a:rPr lang="de-DE" i="1" dirty="0"/>
              <a:t> für die Bildungspraxis, Neuwied, </a:t>
            </a:r>
            <a:r>
              <a:rPr lang="de-DE" i="1" dirty="0" err="1"/>
              <a:t>Kriftel</a:t>
            </a:r>
            <a:r>
              <a:rPr lang="de-DE" i="1" dirty="0"/>
              <a:t> 1999.</a:t>
            </a:r>
            <a:endParaRPr lang="de-DE" dirty="0"/>
          </a:p>
          <a:p>
            <a:endParaRPr lang="de-DE" dirty="0"/>
          </a:p>
        </p:txBody>
      </p:sp>
    </p:spTree>
    <p:extLst>
      <p:ext uri="{BB962C8B-B14F-4D97-AF65-F5344CB8AC3E}">
        <p14:creationId xmlns:p14="http://schemas.microsoft.com/office/powerpoint/2010/main" val="366067163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ronus">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Cronus">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ronus">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0</TotalTime>
  <Words>1194</Words>
  <Application>Microsoft Office PowerPoint</Application>
  <PresentationFormat>Bildschirmpräsentation (4:3)</PresentationFormat>
  <Paragraphs>66</Paragraphs>
  <Slides>11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11</vt:i4>
      </vt:variant>
    </vt:vector>
  </HeadingPairs>
  <TitlesOfParts>
    <vt:vector size="17" baseType="lpstr">
      <vt:lpstr>Arial</vt:lpstr>
      <vt:lpstr>Garamond</vt:lpstr>
      <vt:lpstr>Georgia</vt:lpstr>
      <vt:lpstr>Wingdings</vt:lpstr>
      <vt:lpstr>Wingdings 2</vt:lpstr>
      <vt:lpstr>Cronus</vt:lpstr>
      <vt:lpstr>PowerPoint-Präsentation</vt:lpstr>
      <vt:lpstr>1. Organisatorisches</vt:lpstr>
      <vt:lpstr>2. Zukunft des RU</vt:lpstr>
      <vt:lpstr>3. Religion erleben</vt:lpstr>
      <vt:lpstr>3. Religion erleben – Thesen vorweg</vt:lpstr>
      <vt:lpstr>3. Religion erleben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Gerald Mackenrodt</dc:creator>
  <cp:lastModifiedBy>Gerald Mackenrodt</cp:lastModifiedBy>
  <cp:revision>108</cp:revision>
  <dcterms:created xsi:type="dcterms:W3CDTF">2008-09-18T17:53:13Z</dcterms:created>
  <dcterms:modified xsi:type="dcterms:W3CDTF">2017-07-04T20:23:01Z</dcterms:modified>
</cp:coreProperties>
</file>