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75" r:id="rId3"/>
    <p:sldId id="265" r:id="rId4"/>
    <p:sldId id="276" r:id="rId5"/>
    <p:sldId id="278" r:id="rId6"/>
    <p:sldId id="266" r:id="rId7"/>
    <p:sldId id="267" r:id="rId8"/>
    <p:sldId id="268" r:id="rId9"/>
    <p:sldId id="269" r:id="rId10"/>
    <p:sldId id="270" r:id="rId11"/>
    <p:sldId id="271" r:id="rId12"/>
    <p:sldId id="272" r:id="rId13"/>
    <p:sldId id="273" r:id="rId14"/>
    <p:sldId id="274"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68"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11.10.2016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11.10.2016</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11.10.2016</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11.10.2016</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2015/17</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90128" y="4865872"/>
            <a:ext cx="3235181" cy="369332"/>
          </a:xfrm>
          <a:prstGeom prst="rect">
            <a:avLst/>
          </a:prstGeom>
          <a:noFill/>
        </p:spPr>
        <p:txBody>
          <a:bodyPr wrap="none" rtlCol="0">
            <a:spAutoFit/>
          </a:bodyPr>
          <a:lstStyle/>
          <a:p>
            <a:r>
              <a:rPr lang="de-DE" dirty="0"/>
              <a:t>5</a:t>
            </a:r>
            <a:r>
              <a:rPr lang="de-DE" dirty="0" smtClean="0"/>
              <a:t>. </a:t>
            </a:r>
            <a:r>
              <a:rPr lang="de-DE" dirty="0" smtClean="0"/>
              <a:t>Fachsitzung am </a:t>
            </a:r>
            <a:r>
              <a:rPr lang="de-DE" dirty="0" smtClean="0"/>
              <a:t>12</a:t>
            </a:r>
            <a:r>
              <a:rPr lang="de-DE" dirty="0" smtClean="0"/>
              <a:t>.10.2016</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62177" y="1844824"/>
            <a:ext cx="7992888" cy="2031325"/>
          </a:xfrm>
          <a:prstGeom prst="rect">
            <a:avLst/>
          </a:prstGeom>
          <a:noFill/>
        </p:spPr>
        <p:txBody>
          <a:bodyPr wrap="square" rtlCol="0">
            <a:spAutoFit/>
          </a:bodyPr>
          <a:lstStyle/>
          <a:p>
            <a:r>
              <a:rPr lang="de-DE" dirty="0" smtClean="0"/>
              <a:t>Vorbereitung einer Leistungserhebung im Sinne der Kriterien der einheitlichen Prüfungsanforderungen der KMK:</a:t>
            </a:r>
          </a:p>
          <a:p>
            <a:endParaRPr lang="de-DE" dirty="0"/>
          </a:p>
          <a:p>
            <a:pPr marL="285750" indent="-285750">
              <a:buFontTx/>
              <a:buChar char="-"/>
            </a:pPr>
            <a:r>
              <a:rPr lang="de-DE" dirty="0" smtClean="0"/>
              <a:t>Drei Anforderungsbereiche</a:t>
            </a:r>
          </a:p>
          <a:p>
            <a:pPr marL="285750" indent="-285750">
              <a:buFontTx/>
              <a:buChar char="-"/>
            </a:pPr>
            <a:r>
              <a:rPr lang="de-DE" dirty="0" smtClean="0"/>
              <a:t>Durchaus Berücksichtigung bei Stegreifaufgaben etc.</a:t>
            </a:r>
          </a:p>
          <a:p>
            <a:pPr marL="285750" indent="-285750">
              <a:buFontTx/>
              <a:buChar char="-"/>
            </a:pPr>
            <a:r>
              <a:rPr lang="de-DE" dirty="0" smtClean="0"/>
              <a:t>Kompetenzorientierte Ausrichtung berücksichtigen: keine reinen Wissensabfragen</a:t>
            </a:r>
            <a:endParaRPr lang="de-DE" dirty="0"/>
          </a:p>
        </p:txBody>
      </p:sp>
      <p:sp>
        <p:nvSpPr>
          <p:cNvPr id="3" name="Titel 2"/>
          <p:cNvSpPr>
            <a:spLocks noGrp="1"/>
          </p:cNvSpPr>
          <p:nvPr>
            <p:ph type="title"/>
          </p:nvPr>
        </p:nvSpPr>
        <p:spPr/>
        <p:txBody>
          <a:bodyPr/>
          <a:lstStyle/>
          <a:p>
            <a:r>
              <a:rPr lang="de-DE" sz="3600" dirty="0"/>
              <a:t>4</a:t>
            </a:r>
            <a:r>
              <a:rPr lang="de-DE" sz="3600" dirty="0" smtClean="0"/>
              <a:t>. </a:t>
            </a:r>
            <a:r>
              <a:rPr lang="de-DE" sz="3600" dirty="0" smtClean="0"/>
              <a:t>Leistungserhebung im RU</a:t>
            </a:r>
            <a:endParaRPr lang="de-DE" sz="3600" dirty="0"/>
          </a:p>
        </p:txBody>
      </p:sp>
    </p:spTree>
    <p:extLst>
      <p:ext uri="{BB962C8B-B14F-4D97-AF65-F5344CB8AC3E}">
        <p14:creationId xmlns:p14="http://schemas.microsoft.com/office/powerpoint/2010/main" val="59931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6632"/>
            <a:ext cx="5400600" cy="66675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9796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345035289"/>
              </p:ext>
            </p:extLst>
          </p:nvPr>
        </p:nvGraphicFramePr>
        <p:xfrm>
          <a:off x="539552" y="1076328"/>
          <a:ext cx="7704856" cy="4690081"/>
        </p:xfrm>
        <a:graphic>
          <a:graphicData uri="http://schemas.openxmlformats.org/drawingml/2006/table">
            <a:tbl>
              <a:tblPr firstRow="1" firstCol="1" lastRow="1" lastCol="1" bandRow="1" bandCol="1">
                <a:tableStyleId>{5C22544A-7EE6-4342-B048-85BDC9FD1C3A}</a:tableStyleId>
              </a:tblPr>
              <a:tblGrid>
                <a:gridCol w="2112622"/>
                <a:gridCol w="5592234"/>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smtClean="0"/>
              <a:t>Hinweis: Operatoren </a:t>
            </a:r>
            <a:r>
              <a:rPr lang="de-DE" dirty="0"/>
              <a:t>geben an, welche Tätigkeiten beim Lösen von Prüfungsaufgaben gefordert werden</a:t>
            </a:r>
          </a:p>
        </p:txBody>
      </p:sp>
    </p:spTree>
    <p:extLst>
      <p:ext uri="{BB962C8B-B14F-4D97-AF65-F5344CB8AC3E}">
        <p14:creationId xmlns:p14="http://schemas.microsoft.com/office/powerpoint/2010/main" val="3261390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050940632"/>
              </p:ext>
            </p:extLst>
          </p:nvPr>
        </p:nvGraphicFramePr>
        <p:xfrm>
          <a:off x="539552" y="620688"/>
          <a:ext cx="7704856" cy="5974080"/>
        </p:xfrm>
        <a:graphic>
          <a:graphicData uri="http://schemas.openxmlformats.org/drawingml/2006/table">
            <a:tbl>
              <a:tblPr firstRow="1" firstCol="1" lastRow="1" lastCol="1" bandRow="1" bandCol="1">
                <a:tableStyleId>{5C22544A-7EE6-4342-B048-85BDC9FD1C3A}</a:tableStyleId>
              </a:tblPr>
              <a:tblGrid>
                <a:gridCol w="2112622"/>
                <a:gridCol w="5592234"/>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smtClean="0"/>
              <a:t>Anforderungsbereich II:</a:t>
            </a:r>
            <a:endParaRPr lang="de-DE" dirty="0"/>
          </a:p>
        </p:txBody>
      </p:sp>
    </p:spTree>
    <p:extLst>
      <p:ext uri="{BB962C8B-B14F-4D97-AF65-F5344CB8AC3E}">
        <p14:creationId xmlns:p14="http://schemas.microsoft.com/office/powerpoint/2010/main" val="1991428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646538539"/>
              </p:ext>
            </p:extLst>
          </p:nvPr>
        </p:nvGraphicFramePr>
        <p:xfrm>
          <a:off x="467544" y="404664"/>
          <a:ext cx="8064896" cy="6444308"/>
        </p:xfrm>
        <a:graphic>
          <a:graphicData uri="http://schemas.openxmlformats.org/drawingml/2006/table">
            <a:tbl>
              <a:tblPr firstRow="1" firstCol="1" lastRow="1" lastCol="1" bandRow="1" bandCol="1">
                <a:tableStyleId>{5C22544A-7EE6-4342-B048-85BDC9FD1C3A}</a:tableStyleId>
              </a:tblPr>
              <a:tblGrid>
                <a:gridCol w="2211343"/>
                <a:gridCol w="5853553"/>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smtClean="0"/>
              <a:t>Anforderungsbereich III:</a:t>
            </a:r>
            <a:endParaRPr lang="de-DE" dirty="0"/>
          </a:p>
        </p:txBody>
      </p:sp>
    </p:spTree>
    <p:extLst>
      <p:ext uri="{BB962C8B-B14F-4D97-AF65-F5344CB8AC3E}">
        <p14:creationId xmlns:p14="http://schemas.microsoft.com/office/powerpoint/2010/main" val="102689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 Organisatorisches</a:t>
            </a:r>
            <a:endParaRPr lang="de-DE" dirty="0"/>
          </a:p>
        </p:txBody>
      </p:sp>
      <p:sp>
        <p:nvSpPr>
          <p:cNvPr id="3" name="Textfeld 2"/>
          <p:cNvSpPr txBox="1"/>
          <p:nvPr/>
        </p:nvSpPr>
        <p:spPr>
          <a:xfrm>
            <a:off x="467544" y="1628800"/>
            <a:ext cx="8136904" cy="1754326"/>
          </a:xfrm>
          <a:prstGeom prst="rect">
            <a:avLst/>
          </a:prstGeom>
          <a:noFill/>
        </p:spPr>
        <p:txBody>
          <a:bodyPr wrap="square" rtlCol="0">
            <a:spAutoFit/>
          </a:bodyPr>
          <a:lstStyle/>
          <a:p>
            <a:pPr marL="342900" indent="-342900">
              <a:buAutoNum type="arabicPeriod"/>
            </a:pPr>
            <a:r>
              <a:rPr lang="de-DE" dirty="0" smtClean="0"/>
              <a:t>Verteilung der Lehrversuche in der nächsten Woche (s. Plan)</a:t>
            </a:r>
          </a:p>
          <a:p>
            <a:pPr marL="342900" indent="-342900">
              <a:buAutoNum type="arabicPeriod"/>
            </a:pPr>
            <a:endParaRPr lang="de-DE" dirty="0"/>
          </a:p>
          <a:p>
            <a:pPr marL="342900" indent="-342900">
              <a:buAutoNum type="arabicPeriod"/>
            </a:pPr>
            <a:r>
              <a:rPr lang="de-DE" dirty="0" smtClean="0"/>
              <a:t>Anmerkungen zu den Lehrversuchen: Verlaufsskizze bitte immer per Mail vorab schicken</a:t>
            </a:r>
          </a:p>
          <a:p>
            <a:pPr marL="342900" indent="-342900">
              <a:buAutoNum type="arabicPeriod"/>
            </a:pPr>
            <a:endParaRPr lang="de-DE" dirty="0"/>
          </a:p>
          <a:p>
            <a:pPr marL="342900" indent="-342900">
              <a:buAutoNum type="arabicPeriod"/>
            </a:pPr>
            <a:r>
              <a:rPr lang="de-DE" dirty="0" smtClean="0"/>
              <a:t>Sonstiges</a:t>
            </a:r>
            <a:endParaRPr lang="de-DE" dirty="0"/>
          </a:p>
        </p:txBody>
      </p:sp>
    </p:spTree>
    <p:extLst>
      <p:ext uri="{BB962C8B-B14F-4D97-AF65-F5344CB8AC3E}">
        <p14:creationId xmlns:p14="http://schemas.microsoft.com/office/powerpoint/2010/main" val="1452418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dirty="0" smtClean="0"/>
              <a:t>Lehrversuche ab 17.10.2016</a:t>
            </a: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193603592"/>
              </p:ext>
            </p:extLst>
          </p:nvPr>
        </p:nvGraphicFramePr>
        <p:xfrm>
          <a:off x="1259632" y="1844824"/>
          <a:ext cx="6696744" cy="3708400"/>
        </p:xfrm>
        <a:graphic>
          <a:graphicData uri="http://schemas.openxmlformats.org/drawingml/2006/table">
            <a:tbl>
              <a:tblPr firstRow="1" bandRow="1">
                <a:tableStyleId>{5C22544A-7EE6-4342-B048-85BDC9FD1C3A}</a:tableStyleId>
              </a:tblPr>
              <a:tblGrid>
                <a:gridCol w="1674186"/>
                <a:gridCol w="1674186"/>
                <a:gridCol w="1674186"/>
                <a:gridCol w="1674186"/>
              </a:tblGrid>
              <a:tr h="370840">
                <a:tc>
                  <a:txBody>
                    <a:bodyPr/>
                    <a:lstStyle/>
                    <a:p>
                      <a:r>
                        <a:rPr lang="de-DE" dirty="0" smtClean="0"/>
                        <a:t>Name</a:t>
                      </a:r>
                      <a:endParaRPr lang="de-DE" dirty="0"/>
                    </a:p>
                  </a:txBody>
                  <a:tcPr/>
                </a:tc>
                <a:tc>
                  <a:txBody>
                    <a:bodyPr/>
                    <a:lstStyle/>
                    <a:p>
                      <a:r>
                        <a:rPr lang="de-DE" dirty="0" smtClean="0"/>
                        <a:t>Vorname</a:t>
                      </a:r>
                      <a:endParaRPr lang="de-DE" dirty="0"/>
                    </a:p>
                  </a:txBody>
                  <a:tcPr/>
                </a:tc>
                <a:tc>
                  <a:txBody>
                    <a:bodyPr/>
                    <a:lstStyle/>
                    <a:p>
                      <a:pPr algn="ctr"/>
                      <a:r>
                        <a:rPr lang="de-DE" dirty="0" smtClean="0"/>
                        <a:t>Fächerverb.</a:t>
                      </a:r>
                      <a:endParaRPr lang="de-DE" dirty="0"/>
                    </a:p>
                  </a:txBody>
                  <a:tcPr/>
                </a:tc>
                <a:tc>
                  <a:txBody>
                    <a:bodyPr/>
                    <a:lstStyle/>
                    <a:p>
                      <a:r>
                        <a:rPr lang="de-DE" dirty="0" smtClean="0"/>
                        <a:t>Klasse</a:t>
                      </a:r>
                      <a:endParaRPr lang="de-DE" dirty="0"/>
                    </a:p>
                  </a:txBody>
                  <a:tcPr/>
                </a:tc>
              </a:tr>
              <a:tr h="370840">
                <a:tc>
                  <a:txBody>
                    <a:bodyPr/>
                    <a:lstStyle/>
                    <a:p>
                      <a:r>
                        <a:rPr lang="de-DE" dirty="0" err="1" smtClean="0"/>
                        <a:t>Bannert</a:t>
                      </a:r>
                      <a:endParaRPr lang="de-DE" dirty="0"/>
                    </a:p>
                  </a:txBody>
                  <a:tcPr/>
                </a:tc>
                <a:tc>
                  <a:txBody>
                    <a:bodyPr/>
                    <a:lstStyle/>
                    <a:p>
                      <a:r>
                        <a:rPr lang="de-DE" dirty="0" smtClean="0"/>
                        <a:t>Sören</a:t>
                      </a:r>
                    </a:p>
                  </a:txBody>
                  <a:tcPr/>
                </a:tc>
                <a:tc>
                  <a:txBody>
                    <a:bodyPr/>
                    <a:lstStyle/>
                    <a:p>
                      <a:pPr algn="ctr"/>
                      <a:r>
                        <a:rPr lang="de-DE" dirty="0" smtClean="0"/>
                        <a:t>K/</a:t>
                      </a:r>
                      <a:r>
                        <a:rPr lang="de-DE" dirty="0" err="1" smtClean="0"/>
                        <a:t>Sm</a:t>
                      </a:r>
                      <a:endParaRPr lang="de-DE" dirty="0" smtClean="0"/>
                    </a:p>
                  </a:txBody>
                  <a:tcPr/>
                </a:tc>
                <a:tc>
                  <a:txBody>
                    <a:bodyPr/>
                    <a:lstStyle/>
                    <a:p>
                      <a:r>
                        <a:rPr lang="de-DE" dirty="0" smtClean="0"/>
                        <a:t>1k2</a:t>
                      </a:r>
                      <a:endParaRPr lang="de-DE" dirty="0" smtClean="0"/>
                    </a:p>
                  </a:txBody>
                  <a:tcPr/>
                </a:tc>
              </a:tr>
              <a:tr h="370840">
                <a:tc>
                  <a:txBody>
                    <a:bodyPr/>
                    <a:lstStyle/>
                    <a:p>
                      <a:r>
                        <a:rPr lang="de-DE" dirty="0" err="1" smtClean="0"/>
                        <a:t>Fleschutz</a:t>
                      </a:r>
                      <a:endParaRPr lang="de-DE" dirty="0"/>
                    </a:p>
                  </a:txBody>
                  <a:tcPr/>
                </a:tc>
                <a:tc>
                  <a:txBody>
                    <a:bodyPr/>
                    <a:lstStyle/>
                    <a:p>
                      <a:r>
                        <a:rPr lang="de-DE" dirty="0" smtClean="0"/>
                        <a:t>Sebastian</a:t>
                      </a:r>
                    </a:p>
                  </a:txBody>
                  <a:tcPr/>
                </a:tc>
                <a:tc>
                  <a:txBody>
                    <a:bodyPr/>
                    <a:lstStyle/>
                    <a:p>
                      <a:pPr algn="ctr"/>
                      <a:r>
                        <a:rPr lang="de-DE" dirty="0" smtClean="0"/>
                        <a:t>K/</a:t>
                      </a:r>
                      <a:r>
                        <a:rPr lang="de-DE" dirty="0" err="1" smtClean="0"/>
                        <a:t>Sm</a:t>
                      </a:r>
                      <a:endParaRPr lang="de-DE" dirty="0" smtClean="0"/>
                    </a:p>
                  </a:txBody>
                  <a:tcPr/>
                </a:tc>
                <a:tc>
                  <a:txBody>
                    <a:bodyPr/>
                    <a:lstStyle/>
                    <a:p>
                      <a:r>
                        <a:rPr lang="de-DE" dirty="0" smtClean="0"/>
                        <a:t>1k2</a:t>
                      </a:r>
                      <a:endParaRPr lang="de-DE" dirty="0" smtClean="0"/>
                    </a:p>
                  </a:txBody>
                  <a:tcPr/>
                </a:tc>
              </a:tr>
              <a:tr h="370840">
                <a:tc>
                  <a:txBody>
                    <a:bodyPr/>
                    <a:lstStyle/>
                    <a:p>
                      <a:r>
                        <a:rPr lang="de-DE" dirty="0" smtClean="0"/>
                        <a:t>Krämer</a:t>
                      </a:r>
                      <a:endParaRPr lang="de-DE" dirty="0"/>
                    </a:p>
                  </a:txBody>
                  <a:tcPr/>
                </a:tc>
                <a:tc>
                  <a:txBody>
                    <a:bodyPr/>
                    <a:lstStyle/>
                    <a:p>
                      <a:r>
                        <a:rPr lang="de-DE" dirty="0" smtClean="0"/>
                        <a:t>Bianca</a:t>
                      </a:r>
                      <a:endParaRPr lang="de-DE" dirty="0"/>
                    </a:p>
                  </a:txBody>
                  <a:tcPr/>
                </a:tc>
                <a:tc>
                  <a:txBody>
                    <a:bodyPr/>
                    <a:lstStyle/>
                    <a:p>
                      <a:pPr algn="ctr"/>
                      <a:r>
                        <a:rPr lang="de-DE" dirty="0" smtClean="0"/>
                        <a:t>K/L</a:t>
                      </a:r>
                      <a:endParaRPr lang="de-DE" dirty="0"/>
                    </a:p>
                  </a:txBody>
                  <a:tcPr/>
                </a:tc>
                <a:tc>
                  <a:txBody>
                    <a:bodyPr/>
                    <a:lstStyle/>
                    <a:p>
                      <a:r>
                        <a:rPr lang="de-DE" dirty="0" smtClean="0"/>
                        <a:t>10bc</a:t>
                      </a:r>
                      <a:endParaRPr lang="de-DE" dirty="0"/>
                    </a:p>
                  </a:txBody>
                  <a:tcPr/>
                </a:tc>
              </a:tr>
              <a:tr h="370840">
                <a:tc>
                  <a:txBody>
                    <a:bodyPr/>
                    <a:lstStyle/>
                    <a:p>
                      <a:r>
                        <a:rPr lang="de-DE" dirty="0" smtClean="0"/>
                        <a:t>Kreisel</a:t>
                      </a:r>
                      <a:endParaRPr lang="de-DE" dirty="0"/>
                    </a:p>
                  </a:txBody>
                  <a:tcPr/>
                </a:tc>
                <a:tc>
                  <a:txBody>
                    <a:bodyPr/>
                    <a:lstStyle/>
                    <a:p>
                      <a:r>
                        <a:rPr lang="de-DE" dirty="0" smtClean="0"/>
                        <a:t>Till</a:t>
                      </a:r>
                      <a:endParaRPr lang="de-DE" dirty="0"/>
                    </a:p>
                  </a:txBody>
                  <a:tcPr/>
                </a:tc>
                <a:tc>
                  <a:txBody>
                    <a:bodyPr/>
                    <a:lstStyle/>
                    <a:p>
                      <a:pPr algn="ctr"/>
                      <a:r>
                        <a:rPr lang="de-DE" dirty="0" smtClean="0"/>
                        <a:t>K/</a:t>
                      </a:r>
                      <a:r>
                        <a:rPr lang="de-DE" dirty="0" err="1" smtClean="0"/>
                        <a:t>Sm</a:t>
                      </a:r>
                      <a:endParaRPr lang="de-DE" dirty="0"/>
                    </a:p>
                  </a:txBody>
                  <a:tcPr/>
                </a:tc>
                <a:tc>
                  <a:txBody>
                    <a:bodyPr/>
                    <a:lstStyle/>
                    <a:p>
                      <a:r>
                        <a:rPr lang="de-DE" dirty="0" smtClean="0"/>
                        <a:t>6ab</a:t>
                      </a:r>
                      <a:endParaRPr lang="de-DE" dirty="0"/>
                    </a:p>
                  </a:txBody>
                  <a:tcPr/>
                </a:tc>
              </a:tr>
              <a:tr h="370840">
                <a:tc>
                  <a:txBody>
                    <a:bodyPr/>
                    <a:lstStyle/>
                    <a:p>
                      <a:r>
                        <a:rPr lang="de-DE" dirty="0" smtClean="0"/>
                        <a:t>Mika</a:t>
                      </a:r>
                      <a:endParaRPr lang="de-DE" dirty="0"/>
                    </a:p>
                  </a:txBody>
                  <a:tcPr/>
                </a:tc>
                <a:tc>
                  <a:txBody>
                    <a:bodyPr/>
                    <a:lstStyle/>
                    <a:p>
                      <a:r>
                        <a:rPr lang="de-DE" dirty="0" smtClean="0"/>
                        <a:t>Monika</a:t>
                      </a:r>
                      <a:endParaRPr lang="de-DE" dirty="0"/>
                    </a:p>
                  </a:txBody>
                  <a:tcPr/>
                </a:tc>
                <a:tc>
                  <a:txBody>
                    <a:bodyPr/>
                    <a:lstStyle/>
                    <a:p>
                      <a:pPr algn="ctr"/>
                      <a:r>
                        <a:rPr lang="de-DE" dirty="0" smtClean="0"/>
                        <a:t>K/L</a:t>
                      </a:r>
                      <a:endParaRPr lang="de-DE" dirty="0"/>
                    </a:p>
                  </a:txBody>
                  <a:tcPr/>
                </a:tc>
                <a:tc>
                  <a:txBody>
                    <a:bodyPr/>
                    <a:lstStyle/>
                    <a:p>
                      <a:r>
                        <a:rPr lang="de-DE" dirty="0" smtClean="0"/>
                        <a:t>10bc</a:t>
                      </a:r>
                      <a:endParaRPr lang="de-DE" dirty="0"/>
                    </a:p>
                  </a:txBody>
                  <a:tcPr/>
                </a:tc>
              </a:tr>
              <a:tr h="370840">
                <a:tc>
                  <a:txBody>
                    <a:bodyPr/>
                    <a:lstStyle/>
                    <a:p>
                      <a:r>
                        <a:rPr lang="de-DE" dirty="0" smtClean="0"/>
                        <a:t>Schäfer</a:t>
                      </a:r>
                      <a:endParaRPr lang="de-DE" dirty="0"/>
                    </a:p>
                  </a:txBody>
                  <a:tcPr/>
                </a:tc>
                <a:tc>
                  <a:txBody>
                    <a:bodyPr/>
                    <a:lstStyle/>
                    <a:p>
                      <a:r>
                        <a:rPr lang="de-DE" dirty="0" smtClean="0"/>
                        <a:t>Markus</a:t>
                      </a:r>
                      <a:endParaRPr lang="de-DE" dirty="0"/>
                    </a:p>
                  </a:txBody>
                  <a:tcPr/>
                </a:tc>
                <a:tc>
                  <a:txBody>
                    <a:bodyPr/>
                    <a:lstStyle/>
                    <a:p>
                      <a:pPr algn="ctr"/>
                      <a:r>
                        <a:rPr lang="de-DE" dirty="0" smtClean="0"/>
                        <a:t>K/</a:t>
                      </a:r>
                      <a:r>
                        <a:rPr lang="de-DE" dirty="0" err="1" smtClean="0"/>
                        <a:t>Sm</a:t>
                      </a:r>
                      <a:endParaRPr lang="de-DE" dirty="0"/>
                    </a:p>
                  </a:txBody>
                  <a:tcPr/>
                </a:tc>
                <a:tc>
                  <a:txBody>
                    <a:bodyPr/>
                    <a:lstStyle/>
                    <a:p>
                      <a:r>
                        <a:rPr lang="de-DE" dirty="0" smtClean="0"/>
                        <a:t>6ab</a:t>
                      </a:r>
                      <a:endParaRPr lang="de-DE" dirty="0"/>
                    </a:p>
                  </a:txBody>
                  <a:tcPr/>
                </a:tc>
              </a:tr>
              <a:tr h="370840">
                <a:tc>
                  <a:txBody>
                    <a:bodyPr/>
                    <a:lstStyle/>
                    <a:p>
                      <a:r>
                        <a:rPr lang="de-DE" dirty="0" smtClean="0"/>
                        <a:t>Schütz</a:t>
                      </a:r>
                      <a:endParaRPr lang="de-DE" dirty="0"/>
                    </a:p>
                  </a:txBody>
                  <a:tcPr/>
                </a:tc>
                <a:tc>
                  <a:txBody>
                    <a:bodyPr/>
                    <a:lstStyle/>
                    <a:p>
                      <a:r>
                        <a:rPr lang="de-DE" dirty="0" smtClean="0"/>
                        <a:t>Magdalena</a:t>
                      </a:r>
                      <a:endParaRPr lang="de-DE" dirty="0"/>
                    </a:p>
                  </a:txBody>
                  <a:tcPr/>
                </a:tc>
                <a:tc>
                  <a:txBody>
                    <a:bodyPr/>
                    <a:lstStyle/>
                    <a:p>
                      <a:pPr algn="ctr"/>
                      <a:r>
                        <a:rPr lang="de-DE" dirty="0" smtClean="0"/>
                        <a:t>K/E</a:t>
                      </a:r>
                      <a:endParaRPr lang="de-DE" dirty="0"/>
                    </a:p>
                  </a:txBody>
                  <a:tcPr/>
                </a:tc>
                <a:tc>
                  <a:txBody>
                    <a:bodyPr/>
                    <a:lstStyle/>
                    <a:p>
                      <a:r>
                        <a:rPr lang="de-DE" dirty="0" smtClean="0"/>
                        <a:t>8bc (Di. 5.) </a:t>
                      </a:r>
                      <a:r>
                        <a:rPr lang="de-DE" dirty="0" err="1" smtClean="0"/>
                        <a:t>pi</a:t>
                      </a:r>
                      <a:endParaRPr lang="de-DE" dirty="0"/>
                    </a:p>
                  </a:txBody>
                  <a:tcPr/>
                </a:tc>
              </a:tr>
              <a:tr h="370840">
                <a:tc>
                  <a:txBody>
                    <a:bodyPr/>
                    <a:lstStyle/>
                    <a:p>
                      <a:r>
                        <a:rPr lang="de-DE" dirty="0" smtClean="0"/>
                        <a:t>Schwab</a:t>
                      </a:r>
                      <a:endParaRPr lang="de-DE" dirty="0"/>
                    </a:p>
                  </a:txBody>
                  <a:tcPr/>
                </a:tc>
                <a:tc>
                  <a:txBody>
                    <a:bodyPr/>
                    <a:lstStyle/>
                    <a:p>
                      <a:r>
                        <a:rPr lang="de-DE" dirty="0" smtClean="0"/>
                        <a:t>Jan</a:t>
                      </a:r>
                      <a:endParaRPr lang="de-DE" dirty="0"/>
                    </a:p>
                  </a:txBody>
                  <a:tcPr/>
                </a:tc>
                <a:tc>
                  <a:txBody>
                    <a:bodyPr/>
                    <a:lstStyle/>
                    <a:p>
                      <a:pPr algn="ctr"/>
                      <a:r>
                        <a:rPr lang="de-DE" dirty="0" smtClean="0"/>
                        <a:t>K/</a:t>
                      </a:r>
                      <a:r>
                        <a:rPr lang="de-DE" dirty="0" err="1" smtClean="0"/>
                        <a:t>Sm</a:t>
                      </a:r>
                      <a:endParaRPr lang="de-DE" dirty="0"/>
                    </a:p>
                  </a:txBody>
                  <a:tcPr/>
                </a:tc>
                <a:tc>
                  <a:txBody>
                    <a:bodyPr/>
                    <a:lstStyle/>
                    <a:p>
                      <a:r>
                        <a:rPr lang="de-DE" dirty="0" smtClean="0"/>
                        <a:t>8bc (Do. 4.) </a:t>
                      </a:r>
                      <a:r>
                        <a:rPr lang="de-DE" dirty="0" err="1" smtClean="0"/>
                        <a:t>pi</a:t>
                      </a:r>
                      <a:endParaRPr lang="de-DE" dirty="0"/>
                    </a:p>
                  </a:txBody>
                  <a:tcPr/>
                </a:tc>
              </a:tr>
              <a:tr h="370840">
                <a:tc>
                  <a:txBody>
                    <a:bodyPr/>
                    <a:lstStyle/>
                    <a:p>
                      <a:r>
                        <a:rPr lang="de-DE" dirty="0" smtClean="0"/>
                        <a:t>Weigand</a:t>
                      </a:r>
                      <a:endParaRPr lang="de-DE" dirty="0"/>
                    </a:p>
                  </a:txBody>
                  <a:tcPr/>
                </a:tc>
                <a:tc>
                  <a:txBody>
                    <a:bodyPr/>
                    <a:lstStyle/>
                    <a:p>
                      <a:r>
                        <a:rPr lang="de-DE" dirty="0" smtClean="0"/>
                        <a:t>Sabrina</a:t>
                      </a:r>
                      <a:endParaRPr lang="de-DE" dirty="0"/>
                    </a:p>
                  </a:txBody>
                  <a:tcPr/>
                </a:tc>
                <a:tc>
                  <a:txBody>
                    <a:bodyPr/>
                    <a:lstStyle/>
                    <a:p>
                      <a:pPr algn="ctr"/>
                      <a:r>
                        <a:rPr lang="de-DE" dirty="0" smtClean="0"/>
                        <a:t>K/L</a:t>
                      </a:r>
                      <a:endParaRPr lang="de-DE" dirty="0"/>
                    </a:p>
                  </a:txBody>
                  <a:tcPr/>
                </a:tc>
                <a:tc>
                  <a:txBody>
                    <a:bodyPr/>
                    <a:lstStyle/>
                    <a:p>
                      <a:r>
                        <a:rPr lang="de-DE" dirty="0" smtClean="0"/>
                        <a:t>10bc</a:t>
                      </a:r>
                      <a:endParaRPr lang="de-DE" dirty="0"/>
                    </a:p>
                  </a:txBody>
                  <a:tcPr/>
                </a:tc>
              </a:tr>
            </a:tbl>
          </a:graphicData>
        </a:graphic>
      </p:graphicFrame>
    </p:spTree>
    <p:extLst>
      <p:ext uri="{BB962C8B-B14F-4D97-AF65-F5344CB8AC3E}">
        <p14:creationId xmlns:p14="http://schemas.microsoft.com/office/powerpoint/2010/main" val="478856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268796" y="332656"/>
            <a:ext cx="8534400" cy="758952"/>
          </a:xfrm>
        </p:spPr>
        <p:txBody>
          <a:bodyPr>
            <a:noAutofit/>
          </a:bodyPr>
          <a:lstStyle/>
          <a:p>
            <a:r>
              <a:rPr lang="de-DE" sz="1800" dirty="0" smtClean="0"/>
              <a:t>2. Blick in den </a:t>
            </a:r>
            <a:r>
              <a:rPr lang="de-DE" sz="1800" dirty="0" err="1" smtClean="0"/>
              <a:t>LehrplanPLUS</a:t>
            </a:r>
            <a:r>
              <a:rPr lang="de-DE" sz="1800" dirty="0" smtClean="0"/>
              <a:t>: </a:t>
            </a:r>
            <a:br>
              <a:rPr lang="de-DE" sz="1800" dirty="0" smtClean="0"/>
            </a:br>
            <a:r>
              <a:rPr lang="de-DE" sz="1800" dirty="0" smtClean="0"/>
              <a:t>KR7 </a:t>
            </a:r>
            <a:r>
              <a:rPr lang="de-DE" sz="1800" dirty="0"/>
              <a:t>Lernbereich: 1 Auf dem Weg zu mir selbst: Herausforderungen im</a:t>
            </a:r>
            <a:br>
              <a:rPr lang="de-DE" sz="1800" dirty="0"/>
            </a:br>
            <a:r>
              <a:rPr lang="de-DE" sz="1800" dirty="0"/>
              <a:t>Jugendalter (ca. 10 Std.)</a:t>
            </a:r>
            <a:endParaRPr lang="de-DE" sz="1800" dirty="0"/>
          </a:p>
        </p:txBody>
      </p:sp>
      <p:sp>
        <p:nvSpPr>
          <p:cNvPr id="5" name="Textfeld 4"/>
          <p:cNvSpPr txBox="1"/>
          <p:nvPr/>
        </p:nvSpPr>
        <p:spPr>
          <a:xfrm>
            <a:off x="323528" y="1412776"/>
            <a:ext cx="8424936" cy="4247317"/>
          </a:xfrm>
          <a:prstGeom prst="rect">
            <a:avLst/>
          </a:prstGeom>
          <a:noFill/>
        </p:spPr>
        <p:txBody>
          <a:bodyPr wrap="square" rtlCol="0">
            <a:spAutoFit/>
          </a:bodyPr>
          <a:lstStyle/>
          <a:p>
            <a:r>
              <a:rPr lang="de-DE" b="1" u="sng" dirty="0"/>
              <a:t>Kompetenzerwartungen</a:t>
            </a:r>
          </a:p>
          <a:p>
            <a:endParaRPr lang="de-DE" dirty="0" smtClean="0"/>
          </a:p>
          <a:p>
            <a:r>
              <a:rPr lang="de-DE" dirty="0" smtClean="0"/>
              <a:t>Die </a:t>
            </a:r>
            <a:r>
              <a:rPr lang="de-DE" dirty="0"/>
              <a:t>Schülerinnen und Schüler ...</a:t>
            </a:r>
          </a:p>
          <a:p>
            <a:endParaRPr lang="de-DE" dirty="0" smtClean="0"/>
          </a:p>
          <a:p>
            <a:pPr marL="285750" indent="-285750">
              <a:buFont typeface="Arial" panose="020B0604020202020204" pitchFamily="34" charset="0"/>
              <a:buChar char="•"/>
            </a:pPr>
            <a:r>
              <a:rPr lang="de-DE" dirty="0" smtClean="0"/>
              <a:t>beschreiben </a:t>
            </a:r>
            <a:r>
              <a:rPr lang="de-DE" dirty="0"/>
              <a:t>die körperlichen, psychischen und mentalen Veränderungen, die </a:t>
            </a:r>
            <a:r>
              <a:rPr lang="de-DE" dirty="0" smtClean="0"/>
              <a:t>mit der </a:t>
            </a:r>
            <a:r>
              <a:rPr lang="de-DE" dirty="0"/>
              <a:t>Pubertät einhergehen.</a:t>
            </a:r>
          </a:p>
          <a:p>
            <a:pPr marL="285750" indent="-285750">
              <a:buFont typeface="Arial" panose="020B0604020202020204" pitchFamily="34" charset="0"/>
              <a:buChar char="•"/>
            </a:pPr>
            <a:r>
              <a:rPr lang="de-DE" dirty="0" smtClean="0"/>
              <a:t>reflektieren </a:t>
            </a:r>
            <a:r>
              <a:rPr lang="de-DE" dirty="0"/>
              <a:t>die Bedeutung der mit der Pubertät verbundenen Veränderungen </a:t>
            </a:r>
            <a:r>
              <a:rPr lang="de-DE" dirty="0" smtClean="0"/>
              <a:t>für ihre </a:t>
            </a:r>
            <a:r>
              <a:rPr lang="de-DE" dirty="0"/>
              <a:t>eigene Persönlichkeitsentwicklung.</a:t>
            </a:r>
          </a:p>
          <a:p>
            <a:pPr marL="285750" indent="-285750">
              <a:buFont typeface="Arial" panose="020B0604020202020204" pitchFamily="34" charset="0"/>
              <a:buChar char="•"/>
            </a:pPr>
            <a:r>
              <a:rPr lang="de-DE" dirty="0" smtClean="0"/>
              <a:t>analysieren </a:t>
            </a:r>
            <a:r>
              <a:rPr lang="de-DE" dirty="0"/>
              <a:t>ihre eigene Rolle in ihrem familiären und sozialen Umfeld und </a:t>
            </a:r>
            <a:r>
              <a:rPr lang="de-DE" dirty="0" smtClean="0"/>
              <a:t>setzen sich </a:t>
            </a:r>
            <a:r>
              <a:rPr lang="de-DE" dirty="0"/>
              <a:t>kritisch damit auseinander.</a:t>
            </a:r>
          </a:p>
          <a:p>
            <a:pPr marL="285750" indent="-285750">
              <a:buFont typeface="Arial" panose="020B0604020202020204" pitchFamily="34" charset="0"/>
              <a:buChar char="•"/>
            </a:pPr>
            <a:r>
              <a:rPr lang="de-DE" dirty="0" smtClean="0"/>
              <a:t>sehen </a:t>
            </a:r>
            <a:r>
              <a:rPr lang="de-DE" dirty="0"/>
              <a:t>in der Bestimmung des Menschen zur Gottebenbildlichkeit eine </a:t>
            </a:r>
            <a:r>
              <a:rPr lang="de-DE" dirty="0" smtClean="0"/>
              <a:t>positive Herausforderung</a:t>
            </a:r>
            <a:r>
              <a:rPr lang="de-DE" dirty="0"/>
              <a:t>, die eigene Persönlichkeit anzunehmen und sich der </a:t>
            </a:r>
            <a:r>
              <a:rPr lang="de-DE" dirty="0" smtClean="0"/>
              <a:t>Gestaltung des </a:t>
            </a:r>
            <a:r>
              <a:rPr lang="de-DE" dirty="0"/>
              <a:t>eigenen Lebens (Identitätsfindung, Rollenübernahme, Wertorientierung) </a:t>
            </a:r>
            <a:r>
              <a:rPr lang="de-DE" dirty="0" smtClean="0"/>
              <a:t>mit Mut </a:t>
            </a:r>
            <a:r>
              <a:rPr lang="de-DE" dirty="0"/>
              <a:t>und Tatkraft zu stellen.</a:t>
            </a:r>
          </a:p>
          <a:p>
            <a:endParaRPr lang="de-DE" dirty="0" smtClean="0"/>
          </a:p>
        </p:txBody>
      </p:sp>
    </p:spTree>
    <p:extLst>
      <p:ext uri="{BB962C8B-B14F-4D97-AF65-F5344CB8AC3E}">
        <p14:creationId xmlns:p14="http://schemas.microsoft.com/office/powerpoint/2010/main" val="2731422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2000" dirty="0"/>
              <a:t>KR7 Lernbereich: 1 Auf dem Weg zu mir selbst: Herausforderungen im</a:t>
            </a:r>
            <a:br>
              <a:rPr lang="de-DE" sz="2000" dirty="0"/>
            </a:br>
            <a:r>
              <a:rPr lang="de-DE" sz="2000" dirty="0"/>
              <a:t>Jugendalter (ca. 10 Std.)</a:t>
            </a:r>
          </a:p>
        </p:txBody>
      </p:sp>
      <p:sp>
        <p:nvSpPr>
          <p:cNvPr id="3" name="Textfeld 2"/>
          <p:cNvSpPr txBox="1"/>
          <p:nvPr/>
        </p:nvSpPr>
        <p:spPr>
          <a:xfrm>
            <a:off x="323528" y="1415673"/>
            <a:ext cx="8496944" cy="4755148"/>
          </a:xfrm>
          <a:prstGeom prst="rect">
            <a:avLst/>
          </a:prstGeom>
          <a:noFill/>
        </p:spPr>
        <p:txBody>
          <a:bodyPr wrap="square" rtlCol="0">
            <a:spAutoFit/>
          </a:bodyPr>
          <a:lstStyle/>
          <a:p>
            <a:r>
              <a:rPr lang="de-DE" b="1" u="sng" dirty="0"/>
              <a:t>Inhalte zu den Kompetenzen:</a:t>
            </a:r>
          </a:p>
          <a:p>
            <a:pPr marL="285750" indent="-285750">
              <a:buFont typeface="Arial" panose="020B0604020202020204" pitchFamily="34" charset="0"/>
              <a:buChar char="•"/>
            </a:pPr>
            <a:r>
              <a:rPr lang="de-DE" sz="1500" dirty="0" smtClean="0"/>
              <a:t>Veränderungen</a:t>
            </a:r>
            <a:r>
              <a:rPr lang="de-DE" sz="1500" dirty="0"/>
              <a:t>, die mit der Pubertät einhergehen: körperliche (z. </a:t>
            </a:r>
            <a:r>
              <a:rPr lang="de-DE" sz="1500" dirty="0" smtClean="0"/>
              <a:t>B. Ausprägung der </a:t>
            </a:r>
            <a:r>
              <a:rPr lang="de-DE" sz="1500" dirty="0"/>
              <a:t>sekundären Geschlechtsmerkmale), psychische (z. B. </a:t>
            </a:r>
            <a:r>
              <a:rPr lang="de-DE" sz="1500" dirty="0" smtClean="0"/>
              <a:t>Abgrenzungsprozesse gegenüber </a:t>
            </a:r>
            <a:r>
              <a:rPr lang="de-DE" sz="1500" dirty="0"/>
              <a:t>Erwachsenen, Konflikte und Spannungen in der Peergroup), </a:t>
            </a:r>
            <a:r>
              <a:rPr lang="de-DE" sz="1500" dirty="0" smtClean="0"/>
              <a:t>mentale (z</a:t>
            </a:r>
            <a:r>
              <a:rPr lang="de-DE" sz="1500" dirty="0"/>
              <a:t>. B. kognitive Reifungsprozesse)</a:t>
            </a:r>
          </a:p>
          <a:p>
            <a:pPr marL="285750" indent="-285750">
              <a:buFont typeface="Arial" panose="020B0604020202020204" pitchFamily="34" charset="0"/>
              <a:buChar char="•"/>
            </a:pPr>
            <a:r>
              <a:rPr lang="de-DE" sz="1500" dirty="0" smtClean="0"/>
              <a:t>mögliche </a:t>
            </a:r>
            <a:r>
              <a:rPr lang="de-DE" sz="1500" dirty="0"/>
              <a:t>Konsequenzen dieser Veränderungen auf dem Weg zum </a:t>
            </a:r>
            <a:r>
              <a:rPr lang="de-DE" sz="1500" dirty="0" smtClean="0"/>
              <a:t>eigenen Selbst</a:t>
            </a:r>
            <a:r>
              <a:rPr lang="de-DE" sz="1500" dirty="0"/>
              <a:t>, z. B. Bereitschaft und Mut, zu den eigenen Stärken und Schwächen </a:t>
            </a:r>
            <a:r>
              <a:rPr lang="de-DE" sz="1500" dirty="0" smtClean="0"/>
              <a:t>zu stehen</a:t>
            </a:r>
            <a:r>
              <a:rPr lang="de-DE" sz="1500" dirty="0"/>
              <a:t>, Fähigkeit zu Empathie </a:t>
            </a:r>
            <a:r>
              <a:rPr lang="de-DE" sz="1500" dirty="0" smtClean="0"/>
              <a:t>und Perspektivenübernahme</a:t>
            </a:r>
            <a:r>
              <a:rPr lang="de-DE" sz="1500" dirty="0"/>
              <a:t>, Offenheit für </a:t>
            </a:r>
            <a:r>
              <a:rPr lang="de-DE" sz="1500" dirty="0" smtClean="0"/>
              <a:t>eine mehrdimensionale</a:t>
            </a:r>
            <a:r>
              <a:rPr lang="de-DE" sz="1500" dirty="0"/>
              <a:t>, differenzierte Weltsicht</a:t>
            </a:r>
          </a:p>
          <a:p>
            <a:pPr marL="285750" indent="-285750">
              <a:buFont typeface="Arial" panose="020B0604020202020204" pitchFamily="34" charset="0"/>
              <a:buChar char="•"/>
            </a:pPr>
            <a:r>
              <a:rPr lang="de-DE" sz="1500" dirty="0" smtClean="0"/>
              <a:t>Identitätsfindung </a:t>
            </a:r>
            <a:r>
              <a:rPr lang="de-DE" sz="1500" dirty="0"/>
              <a:t>als Herausforderung: Konflikte in der Lebenswelt </a:t>
            </a:r>
            <a:r>
              <a:rPr lang="de-DE" sz="1500" dirty="0" smtClean="0"/>
              <a:t>der Jugendlichen </a:t>
            </a:r>
            <a:r>
              <a:rPr lang="de-DE" sz="1500" dirty="0"/>
              <a:t>(Elternhaus, Schule, Freundeskreis, näheres Umfeld) und </a:t>
            </a:r>
            <a:r>
              <a:rPr lang="de-DE" sz="1500" dirty="0" smtClean="0"/>
              <a:t>mögliche Lösungsstrategien </a:t>
            </a:r>
            <a:r>
              <a:rPr lang="de-DE" sz="1500" dirty="0"/>
              <a:t>(z. B. Rollenspiele, Streitschlichterprogramme)</a:t>
            </a:r>
          </a:p>
          <a:p>
            <a:pPr marL="285750" indent="-285750">
              <a:buFont typeface="Arial" panose="020B0604020202020204" pitchFamily="34" charset="0"/>
              <a:buChar char="•"/>
            </a:pPr>
            <a:r>
              <a:rPr lang="de-DE" sz="1500" dirty="0" smtClean="0"/>
              <a:t>Selbstwerdung </a:t>
            </a:r>
            <a:r>
              <a:rPr lang="de-DE" sz="1500" dirty="0"/>
              <a:t>unter dem liebevollen Blick Gottes: die Gottebenbildlichkeit </a:t>
            </a:r>
            <a:r>
              <a:rPr lang="de-DE" sz="1500" dirty="0" smtClean="0"/>
              <a:t>des Menschen </a:t>
            </a:r>
            <a:r>
              <a:rPr lang="de-DE" sz="1500" dirty="0"/>
              <a:t>(Gen 1,27) und ihre Bedeutung für die Entfaltung der </a:t>
            </a:r>
            <a:r>
              <a:rPr lang="de-DE" sz="1500" dirty="0" smtClean="0"/>
              <a:t>Identität, insbesondere </a:t>
            </a:r>
            <a:r>
              <a:rPr lang="de-DE" sz="1500" dirty="0"/>
              <a:t>Stärkung des Selbstwertgefühls und </a:t>
            </a:r>
            <a:r>
              <a:rPr lang="de-DE" sz="1500" dirty="0" smtClean="0"/>
              <a:t>Relativierung gesellschaftlicher </a:t>
            </a:r>
            <a:r>
              <a:rPr lang="de-DE" sz="1500" dirty="0"/>
              <a:t>Maßstäbe (z. B. Aussehen, Besitzstand, äußerer Erfolg)</a:t>
            </a:r>
          </a:p>
          <a:p>
            <a:pPr marL="285750" indent="-285750">
              <a:buFont typeface="Arial" panose="020B0604020202020204" pitchFamily="34" charset="0"/>
              <a:buChar char="•"/>
            </a:pPr>
            <a:r>
              <a:rPr lang="de-DE" sz="1500" dirty="0" smtClean="0"/>
              <a:t>Vorbilder </a:t>
            </a:r>
            <a:r>
              <a:rPr lang="de-DE" sz="1500" dirty="0"/>
              <a:t>aus der kirchlichen Tradition oder aus dem näheren Umfeld (sog. </a:t>
            </a:r>
            <a:r>
              <a:rPr lang="de-DE" sz="1500" dirty="0" err="1" smtClean="0"/>
              <a:t>Local</a:t>
            </a:r>
            <a:r>
              <a:rPr lang="de-DE" sz="1500" dirty="0" smtClean="0"/>
              <a:t> </a:t>
            </a:r>
            <a:r>
              <a:rPr lang="de-DE" sz="1500" dirty="0" err="1" smtClean="0"/>
              <a:t>heroes</a:t>
            </a:r>
            <a:r>
              <a:rPr lang="de-DE" sz="1500" dirty="0"/>
              <a:t>) als Hilfe bei der Orientierung auf dem eigenen Lebensweg, z. </a:t>
            </a:r>
            <a:r>
              <a:rPr lang="de-DE" sz="1500" dirty="0" smtClean="0"/>
              <a:t>B. Johannes </a:t>
            </a:r>
            <a:r>
              <a:rPr lang="de-DE" sz="1500" dirty="0"/>
              <a:t>Bosco, Maria Ward</a:t>
            </a:r>
          </a:p>
          <a:p>
            <a:pPr marL="285750" indent="-285750">
              <a:buFont typeface="Arial" panose="020B0604020202020204" pitchFamily="34" charset="0"/>
              <a:buChar char="•"/>
            </a:pPr>
            <a:r>
              <a:rPr lang="de-DE" sz="1500" dirty="0" smtClean="0"/>
              <a:t>Freiheit </a:t>
            </a:r>
            <a:r>
              <a:rPr lang="de-DE" sz="1500" dirty="0"/>
              <a:t>und Vielfalt in der persönlichen Lebensgestaltung als Ausdruck einer </a:t>
            </a:r>
            <a:r>
              <a:rPr lang="de-DE" sz="1500" dirty="0" smtClean="0"/>
              <a:t>vom Geist </a:t>
            </a:r>
            <a:r>
              <a:rPr lang="de-DE" sz="1500" dirty="0"/>
              <a:t>gewirkten inneren Stärke; Angebote zu einer spirituellen Vertiefung </a:t>
            </a:r>
            <a:r>
              <a:rPr lang="de-DE" sz="1500" dirty="0" smtClean="0"/>
              <a:t>dieses positiven </a:t>
            </a:r>
            <a:r>
              <a:rPr lang="de-DE" sz="1500" dirty="0"/>
              <a:t>Gottesbezugs, z. B. </a:t>
            </a:r>
            <a:r>
              <a:rPr lang="de-DE" sz="1500" dirty="0" smtClean="0"/>
              <a:t>durch ausgewählte </a:t>
            </a:r>
            <a:r>
              <a:rPr lang="de-DE" sz="1500" dirty="0"/>
              <a:t>Psalmen oder </a:t>
            </a:r>
            <a:r>
              <a:rPr lang="de-DE" sz="1500" dirty="0" smtClean="0"/>
              <a:t>einfache Meditationsformen</a:t>
            </a:r>
            <a:endParaRPr lang="de-DE" sz="1500" dirty="0"/>
          </a:p>
        </p:txBody>
      </p:sp>
    </p:spTree>
    <p:extLst>
      <p:ext uri="{BB962C8B-B14F-4D97-AF65-F5344CB8AC3E}">
        <p14:creationId xmlns:p14="http://schemas.microsoft.com/office/powerpoint/2010/main" val="2533964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Diagramm 1"/>
          <p:cNvPicPr>
            <a:picLocks noChangeArrowheads="1"/>
          </p:cNvPicPr>
          <p:nvPr/>
        </p:nvPicPr>
        <p:blipFill>
          <a:blip r:embed="rId2">
            <a:extLst>
              <a:ext uri="{28A0092B-C50C-407E-A947-70E740481C1C}">
                <a14:useLocalDpi xmlns:a14="http://schemas.microsoft.com/office/drawing/2010/main" val="0"/>
              </a:ext>
            </a:extLst>
          </a:blip>
          <a:srcRect l="-26425" t="-7153" r="-26511" b="-5884"/>
          <a:stretch>
            <a:fillRect/>
          </a:stretch>
        </p:blipFill>
        <p:spPr bwMode="auto">
          <a:xfrm>
            <a:off x="1115616" y="1196752"/>
            <a:ext cx="6565999" cy="4968552"/>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395536" y="620686"/>
            <a:ext cx="8509061" cy="461665"/>
          </a:xfrm>
          <a:prstGeom prst="rect">
            <a:avLst/>
          </a:prstGeom>
          <a:noFill/>
        </p:spPr>
        <p:txBody>
          <a:bodyPr wrap="none" rtlCol="0">
            <a:spAutoFit/>
          </a:bodyPr>
          <a:lstStyle/>
          <a:p>
            <a:r>
              <a:rPr lang="de-DE" sz="2400" dirty="0"/>
              <a:t>3</a:t>
            </a:r>
            <a:r>
              <a:rPr lang="de-DE" sz="2400" dirty="0" smtClean="0"/>
              <a:t>. </a:t>
            </a:r>
            <a:r>
              <a:rPr lang="de-DE" sz="2400" dirty="0" smtClean="0"/>
              <a:t>Kompetenzorientierter RU – </a:t>
            </a:r>
            <a:r>
              <a:rPr lang="de-DE" sz="2400" dirty="0" err="1" smtClean="0"/>
              <a:t>Lernbereiche</a:t>
            </a:r>
            <a:r>
              <a:rPr lang="de-DE" sz="2400" dirty="0" smtClean="0"/>
              <a:t> &amp; Kompetenzen</a:t>
            </a:r>
            <a:endParaRPr lang="de-DE" sz="2400" dirty="0"/>
          </a:p>
        </p:txBody>
      </p:sp>
    </p:spTree>
    <p:extLst>
      <p:ext uri="{BB962C8B-B14F-4D97-AF65-F5344CB8AC3E}">
        <p14:creationId xmlns:p14="http://schemas.microsoft.com/office/powerpoint/2010/main" val="4258000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332656"/>
            <a:ext cx="8352928" cy="5940088"/>
          </a:xfrm>
          <a:prstGeom prst="rect">
            <a:avLst/>
          </a:prstGeom>
          <a:noFill/>
        </p:spPr>
        <p:txBody>
          <a:bodyPr wrap="square" rtlCol="0">
            <a:spAutoFit/>
          </a:bodyPr>
          <a:lstStyle/>
          <a:p>
            <a:r>
              <a:rPr lang="de-DE" sz="2000" b="1" u="sng" dirty="0"/>
              <a:t>P</a:t>
            </a:r>
            <a:r>
              <a:rPr lang="de-DE" sz="2000" b="1" u="sng" dirty="0" smtClean="0"/>
              <a:t>rozessbezogenen </a:t>
            </a:r>
            <a:r>
              <a:rPr lang="de-DE" sz="2000" b="1" u="sng" dirty="0"/>
              <a:t>Kompetenzen </a:t>
            </a:r>
            <a:r>
              <a:rPr lang="de-DE" sz="2000" b="1" u="sng" dirty="0" smtClean="0"/>
              <a:t>:</a:t>
            </a:r>
          </a:p>
          <a:p>
            <a:r>
              <a:rPr lang="de-DE" dirty="0"/>
              <a:t> </a:t>
            </a:r>
          </a:p>
          <a:p>
            <a:r>
              <a:rPr lang="de-DE" dirty="0"/>
              <a:t>Im</a:t>
            </a:r>
            <a:r>
              <a:rPr lang="de-DE" i="1" dirty="0"/>
              <a:t> </a:t>
            </a:r>
            <a:r>
              <a:rPr lang="de-DE" b="1" i="1" dirty="0"/>
              <a:t>Wahrnehmen</a:t>
            </a:r>
            <a:r>
              <a:rPr lang="de-DE" i="1" dirty="0"/>
              <a:t> </a:t>
            </a:r>
            <a:r>
              <a:rPr lang="de-DE" dirty="0"/>
              <a:t>ermöglichen die Sinne den Zugang zur Welt. Im Aufmerksam-werden und im Sich-öffnen nehmen die Schülerinnen und Schüler auf, was geschieht - auch das, was sich hörbar machen will, was sie anspricht und sie berührt. In der Fähigkeit zum Wahrnehmen liegt damit ein grundlegender Ausgangs- und Zielpunkt religiöser Bildung und Erziehung.</a:t>
            </a:r>
          </a:p>
          <a:p>
            <a:r>
              <a:rPr lang="de-DE" dirty="0"/>
              <a:t> </a:t>
            </a:r>
          </a:p>
          <a:p>
            <a:r>
              <a:rPr lang="de-DE" dirty="0"/>
              <a:t>Im </a:t>
            </a:r>
            <a:r>
              <a:rPr lang="de-DE" b="1" i="1" dirty="0"/>
              <a:t>Verstehen</a:t>
            </a:r>
            <a:r>
              <a:rPr lang="de-DE" dirty="0"/>
              <a:t> gewinnt das Wahrgenommene für den Einzelnen Sinn und Bedeutung. Dadurch entsteht lebendiges Wissen. Verstehen umschließt das Unterscheiden von faktischen Informationen und bild- oder symbolhaften Sprach- und Ausdrucksformen. Religiöse Sprach- und Gestaltungsfähigkeit zeigt sich darin, dass und wie in wichtigen Lebensfragen sinnvolle Zusammenhänge entdeckt und aufgebaut werden.	</a:t>
            </a:r>
          </a:p>
          <a:p>
            <a:r>
              <a:rPr lang="de-DE" dirty="0"/>
              <a:t> </a:t>
            </a:r>
          </a:p>
          <a:p>
            <a:r>
              <a:rPr lang="de-DE" dirty="0"/>
              <a:t>Im </a:t>
            </a:r>
            <a:r>
              <a:rPr lang="de-DE" b="1" i="1" dirty="0"/>
              <a:t>Urteilen</a:t>
            </a:r>
            <a:r>
              <a:rPr lang="de-DE" dirty="0"/>
              <a:t> verlangt das Verstandene nach einer wertenden Auseinandersetzung. Durch den Zugriff auf Neues wird der eigene Horizont bestätigt, erweitert, geklärt oder in Frage gestellt. Eine eigene Sicht der Dinge erwerben Schülerinnen und Schüler, wenn sie lernen, abzuwägen und kritisch zu reflektieren. Im Urteilen-Können gründet die Freiheit zu religiöser Entscheidung</a:t>
            </a:r>
            <a:r>
              <a:rPr lang="de-DE" dirty="0" smtClean="0"/>
              <a:t>.</a:t>
            </a:r>
            <a:endParaRPr lang="de-DE" dirty="0"/>
          </a:p>
        </p:txBody>
      </p:sp>
    </p:spTree>
    <p:extLst>
      <p:ext uri="{BB962C8B-B14F-4D97-AF65-F5344CB8AC3E}">
        <p14:creationId xmlns:p14="http://schemas.microsoft.com/office/powerpoint/2010/main" val="1868151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1520" y="404664"/>
            <a:ext cx="8640960" cy="5632311"/>
          </a:xfrm>
          <a:prstGeom prst="rect">
            <a:avLst/>
          </a:prstGeom>
        </p:spPr>
        <p:txBody>
          <a:bodyPr wrap="square">
            <a:spAutoFit/>
          </a:bodyPr>
          <a:lstStyle/>
          <a:p>
            <a:r>
              <a:rPr lang="de-DE" dirty="0"/>
              <a:t>Auf der Grundlage reflektierter Überzeugungen ermöglichen die erworbenen Kenntnisse und Fähigkeiten </a:t>
            </a:r>
            <a:r>
              <a:rPr lang="de-DE" b="1" i="1" dirty="0"/>
              <a:t>Teilhabe</a:t>
            </a:r>
            <a:r>
              <a:rPr lang="de-DE" dirty="0"/>
              <a:t> im Sinne eines verantwortlichen Handelns für sich und für andere. Sie befähigt die Schülerinnen und Schüler dazu, in altersgemäßer Weise das soziale Miteinander in seinen Strukturen zu bedenken und mitzugestalten. Menschen mit religiös entfalteter Kompetenz sind bereit und in der Lage, sich in das gesellschaftliche, soziale und kirchliche Leben einzubringen.</a:t>
            </a:r>
          </a:p>
          <a:p>
            <a:r>
              <a:rPr lang="de-DE" dirty="0"/>
              <a:t> </a:t>
            </a:r>
          </a:p>
          <a:p>
            <a:r>
              <a:rPr lang="de-DE" b="1" i="1" dirty="0"/>
              <a:t>Gestalten</a:t>
            </a:r>
            <a:r>
              <a:rPr lang="de-DE" dirty="0"/>
              <a:t> ist ein schöpferischer Prozess, der in besonderem Maße mit biographischen Prägungen verbunden ist. Schülerinnen und Schüler drücken ihr Eigenes, das Gefühlte und Gedachte, das Erlebte und Verstandene aus und teilen es mit. Darin formen und klären sie zugleich ihre Beziehungen zu vorgegebenen kulturellen und religiösen Inhalten und entwickeln ihre religiöse Ausdrucksfähigkeit weiter.</a:t>
            </a:r>
          </a:p>
          <a:p>
            <a:r>
              <a:rPr lang="de-DE" i="1" dirty="0"/>
              <a:t> </a:t>
            </a:r>
            <a:endParaRPr lang="de-DE" dirty="0"/>
          </a:p>
          <a:p>
            <a:r>
              <a:rPr lang="de-DE" b="1" i="1" dirty="0"/>
              <a:t>Kommunizieren</a:t>
            </a:r>
            <a:r>
              <a:rPr lang="de-DE" dirty="0"/>
              <a:t> befähigt die Schülerinnen und Schüler zum Dialog mit anderen auf der Grundlage gegenseitiger Achtung. Darin bewähren, korrigieren oder erweitern sich eigene Vorstellungen. In dieser Weise geprüft, entwickelt und festigt sich die Fähigkeit zum differenzierten Sich-Verständigen im Hinblick auf einen eigenen religiösen Standpunkt.</a:t>
            </a:r>
          </a:p>
        </p:txBody>
      </p:sp>
    </p:spTree>
    <p:extLst>
      <p:ext uri="{BB962C8B-B14F-4D97-AF65-F5344CB8AC3E}">
        <p14:creationId xmlns:p14="http://schemas.microsoft.com/office/powerpoint/2010/main" val="1093309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476672"/>
            <a:ext cx="8424936" cy="6032421"/>
          </a:xfrm>
          <a:prstGeom prst="rect">
            <a:avLst/>
          </a:prstGeom>
          <a:noFill/>
        </p:spPr>
        <p:txBody>
          <a:bodyPr wrap="square" rtlCol="0">
            <a:spAutoFit/>
          </a:bodyPr>
          <a:lstStyle/>
          <a:p>
            <a:pPr algn="just"/>
            <a:r>
              <a:rPr lang="de-DE" dirty="0"/>
              <a:t>Damit die Schülerinnen und Schüler in diesem Sinne zu „</a:t>
            </a:r>
            <a:r>
              <a:rPr lang="de-DE" sz="2000" b="1" i="1" dirty="0"/>
              <a:t>Kapitänen ihres eigenen Lebensschiffs</a:t>
            </a:r>
            <a:r>
              <a:rPr lang="de-DE" dirty="0"/>
              <a:t>“ (</a:t>
            </a:r>
            <a:r>
              <a:rPr lang="de-DE" dirty="0" err="1"/>
              <a:t>Hemel</a:t>
            </a:r>
            <a:r>
              <a:rPr lang="de-DE" dirty="0"/>
              <a:t> 2011) werden können, sind die Lernprozesse im Religionsunterricht auf eine </a:t>
            </a:r>
            <a:r>
              <a:rPr lang="de-DE" sz="2000" b="1" i="1" dirty="0"/>
              <a:t>ganzheitliche Persönlichkeitsbildung </a:t>
            </a:r>
            <a:r>
              <a:rPr lang="de-DE" dirty="0"/>
              <a:t>hin auszurichten. </a:t>
            </a:r>
            <a:endParaRPr lang="de-DE" dirty="0" smtClean="0"/>
          </a:p>
          <a:p>
            <a:pPr algn="just"/>
            <a:endParaRPr lang="de-DE" dirty="0"/>
          </a:p>
          <a:p>
            <a:pPr algn="just"/>
            <a:r>
              <a:rPr lang="de-DE" dirty="0"/>
              <a:t>Eine gelungene Subjektwerdung beinhaltet Selbststand und Gemeinschaftsfähigkeit. Diese  setzt eine zunehmende Differenzierung von kognitiven, affektiven, kommunikativen und pragmatischen Fähigkeiten und Fertigkeiten voraus, wie sie in den prozessorientierten Kompetenzen zugrunde gelegt sind. Dazu bedarf es auch einer </a:t>
            </a:r>
            <a:r>
              <a:rPr lang="de-DE" sz="2000" b="1" i="1" dirty="0"/>
              <a:t>neuen Lernkultur</a:t>
            </a:r>
            <a:r>
              <a:rPr lang="de-DE" dirty="0"/>
              <a:t>, die das eigenständige Lernen der Schülerinnen und Schüler initiiert, begleitet und fördert. Bei dieser Didaktik der Aneignung kommt den Lehrenden eine wichtige </a:t>
            </a:r>
            <a:r>
              <a:rPr lang="de-DE" sz="2000" b="1" i="1" dirty="0"/>
              <a:t>Vermittlerrolle</a:t>
            </a:r>
            <a:r>
              <a:rPr lang="de-DE" sz="2000" dirty="0"/>
              <a:t> </a:t>
            </a:r>
            <a:r>
              <a:rPr lang="de-DE" dirty="0"/>
              <a:t>zu: </a:t>
            </a:r>
            <a:r>
              <a:rPr lang="de-DE" sz="2000" b="1" i="1" dirty="0"/>
              <a:t>Ihre Aufgabe ist es, die Lernprozesse fachwissenschaftlich zu fundieren, die Lernarrangements sachgerecht zu strukturieren und die Schülerinnen und Schüler durch eine Kultur differenzierter Rückmeldungen zu unterstützen. Affektive Zugänge, kognitiv ausgerichtete Formen der Wissensvermittlung sowie kreative und handlungsorientierte Aufgabenstellungen sind sinnvoll miteinander zu verknüpfen und soweit möglich auf lebensweltliche Zusammenhänge zu beziehen. </a:t>
            </a:r>
          </a:p>
        </p:txBody>
      </p:sp>
    </p:spTree>
    <p:extLst>
      <p:ext uri="{BB962C8B-B14F-4D97-AF65-F5344CB8AC3E}">
        <p14:creationId xmlns:p14="http://schemas.microsoft.com/office/powerpoint/2010/main" val="199863183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1160</Words>
  <Application>Microsoft Office PowerPoint</Application>
  <PresentationFormat>Bildschirmpräsentation (4:3)</PresentationFormat>
  <Paragraphs>196</Paragraphs>
  <Slides>14</Slides>
  <Notes>0</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Cronus</vt:lpstr>
      <vt:lpstr>PowerPoint-Präsentation</vt:lpstr>
      <vt:lpstr>1. Organisatorisches</vt:lpstr>
      <vt:lpstr>Lehrversuche ab 17.10.2016</vt:lpstr>
      <vt:lpstr>2. Blick in den LehrplanPLUS:  KR7 Lernbereich: 1 Auf dem Weg zu mir selbst: Herausforderungen im Jugendalter (ca. 10 Std.)</vt:lpstr>
      <vt:lpstr>KR7 Lernbereich: 1 Auf dem Weg zu mir selbst: Herausforderungen im Jugendalter (ca. 10 Std.)</vt:lpstr>
      <vt:lpstr>PowerPoint-Präsentation</vt:lpstr>
      <vt:lpstr>PowerPoint-Präsentation</vt:lpstr>
      <vt:lpstr>PowerPoint-Präsentation</vt:lpstr>
      <vt:lpstr>PowerPoint-Präsentation</vt:lpstr>
      <vt:lpstr>4. Leistungserhebung im RU</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70</cp:revision>
  <dcterms:created xsi:type="dcterms:W3CDTF">2008-09-18T17:53:13Z</dcterms:created>
  <dcterms:modified xsi:type="dcterms:W3CDTF">2016-10-11T20:37:48Z</dcterms:modified>
</cp:coreProperties>
</file>