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26" r:id="rId2"/>
    <p:sldId id="256" r:id="rId3"/>
    <p:sldId id="314" r:id="rId4"/>
    <p:sldId id="316" r:id="rId5"/>
    <p:sldId id="273" r:id="rId6"/>
    <p:sldId id="298" r:id="rId7"/>
    <p:sldId id="297" r:id="rId8"/>
    <p:sldId id="296" r:id="rId9"/>
    <p:sldId id="295" r:id="rId10"/>
    <p:sldId id="303" r:id="rId11"/>
    <p:sldId id="302" r:id="rId12"/>
    <p:sldId id="301" r:id="rId13"/>
    <p:sldId id="300" r:id="rId14"/>
    <p:sldId id="299" r:id="rId15"/>
    <p:sldId id="294" r:id="rId16"/>
    <p:sldId id="308" r:id="rId17"/>
    <p:sldId id="307" r:id="rId18"/>
    <p:sldId id="306" r:id="rId19"/>
    <p:sldId id="305" r:id="rId20"/>
    <p:sldId id="315" r:id="rId21"/>
    <p:sldId id="304" r:id="rId22"/>
    <p:sldId id="313" r:id="rId23"/>
    <p:sldId id="312" r:id="rId24"/>
    <p:sldId id="311" r:id="rId25"/>
    <p:sldId id="286" r:id="rId26"/>
    <p:sldId id="287" r:id="rId27"/>
    <p:sldId id="289" r:id="rId28"/>
    <p:sldId id="290" r:id="rId29"/>
    <p:sldId id="291" r:id="rId30"/>
    <p:sldId id="292" r:id="rId31"/>
    <p:sldId id="288" r:id="rId32"/>
    <p:sldId id="317" r:id="rId33"/>
    <p:sldId id="318" r:id="rId34"/>
    <p:sldId id="319" r:id="rId35"/>
    <p:sldId id="320" r:id="rId36"/>
    <p:sldId id="321" r:id="rId37"/>
    <p:sldId id="322" r:id="rId38"/>
    <p:sldId id="323" r:id="rId39"/>
    <p:sldId id="324" r:id="rId40"/>
    <p:sldId id="325" r:id="rId41"/>
    <p:sldId id="293" r:id="rId42"/>
  </p:sldIdLst>
  <p:sldSz cx="9144000" cy="6858000" type="screen4x3"/>
  <p:notesSz cx="10018713" cy="68849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40596" cy="344740"/>
          </a:xfrm>
          <a:prstGeom prst="rect">
            <a:avLst/>
          </a:prstGeom>
        </p:spPr>
        <p:txBody>
          <a:bodyPr vert="horz" lIns="91429" tIns="45714" rIns="91429" bIns="45714" rtlCol="0"/>
          <a:lstStyle>
            <a:lvl1pPr algn="l">
              <a:defRPr sz="1200"/>
            </a:lvl1pPr>
          </a:lstStyle>
          <a:p>
            <a:endParaRPr lang="de-DE"/>
          </a:p>
        </p:txBody>
      </p:sp>
      <p:sp>
        <p:nvSpPr>
          <p:cNvPr id="3" name="Datumsplatzhalter 2"/>
          <p:cNvSpPr>
            <a:spLocks noGrp="1"/>
          </p:cNvSpPr>
          <p:nvPr>
            <p:ph type="dt" sz="quarter" idx="1"/>
          </p:nvPr>
        </p:nvSpPr>
        <p:spPr>
          <a:xfrm>
            <a:off x="5675807" y="0"/>
            <a:ext cx="4340595" cy="344740"/>
          </a:xfrm>
          <a:prstGeom prst="rect">
            <a:avLst/>
          </a:prstGeom>
        </p:spPr>
        <p:txBody>
          <a:bodyPr vert="horz" lIns="91429" tIns="45714" rIns="91429" bIns="45714" rtlCol="0"/>
          <a:lstStyle>
            <a:lvl1pPr algn="r">
              <a:defRPr sz="1200"/>
            </a:lvl1pPr>
          </a:lstStyle>
          <a:p>
            <a:fld id="{281F0311-7FD2-42F9-BD3C-E01BA81DF9E7}" type="datetimeFigureOut">
              <a:rPr lang="de-DE" smtClean="0"/>
              <a:t>09.10.2012</a:t>
            </a:fld>
            <a:endParaRPr lang="de-DE"/>
          </a:p>
        </p:txBody>
      </p:sp>
      <p:sp>
        <p:nvSpPr>
          <p:cNvPr id="4" name="Fußzeilenplatzhalter 3"/>
          <p:cNvSpPr>
            <a:spLocks noGrp="1"/>
          </p:cNvSpPr>
          <p:nvPr>
            <p:ph type="ftr" sz="quarter" idx="2"/>
          </p:nvPr>
        </p:nvSpPr>
        <p:spPr>
          <a:xfrm>
            <a:off x="1" y="6539157"/>
            <a:ext cx="4340596" cy="344740"/>
          </a:xfrm>
          <a:prstGeom prst="rect">
            <a:avLst/>
          </a:prstGeom>
        </p:spPr>
        <p:txBody>
          <a:bodyPr vert="horz" lIns="91429" tIns="45714" rIns="91429" bIns="45714" rtlCol="0" anchor="b"/>
          <a:lstStyle>
            <a:lvl1pPr algn="l">
              <a:defRPr sz="1200"/>
            </a:lvl1pPr>
          </a:lstStyle>
          <a:p>
            <a:endParaRPr lang="de-DE"/>
          </a:p>
        </p:txBody>
      </p:sp>
      <p:sp>
        <p:nvSpPr>
          <p:cNvPr id="5" name="Foliennummernplatzhalter 4"/>
          <p:cNvSpPr>
            <a:spLocks noGrp="1"/>
          </p:cNvSpPr>
          <p:nvPr>
            <p:ph type="sldNum" sz="quarter" idx="3"/>
          </p:nvPr>
        </p:nvSpPr>
        <p:spPr>
          <a:xfrm>
            <a:off x="5675807" y="6539157"/>
            <a:ext cx="4340595" cy="344740"/>
          </a:xfrm>
          <a:prstGeom prst="rect">
            <a:avLst/>
          </a:prstGeom>
        </p:spPr>
        <p:txBody>
          <a:bodyPr vert="horz" lIns="91429" tIns="45714" rIns="91429" bIns="45714" rtlCol="0" anchor="b"/>
          <a:lstStyle>
            <a:lvl1pPr algn="r">
              <a:defRPr sz="1200"/>
            </a:lvl1pPr>
          </a:lstStyle>
          <a:p>
            <a:fld id="{B77878B6-C658-4B0D-912C-0DC7B25BACE5}" type="slidenum">
              <a:rPr lang="de-DE" smtClean="0"/>
              <a:t>‹Nr.›</a:t>
            </a:fld>
            <a:endParaRPr lang="de-DE"/>
          </a:p>
        </p:txBody>
      </p:sp>
    </p:spTree>
    <p:extLst>
      <p:ext uri="{BB962C8B-B14F-4D97-AF65-F5344CB8AC3E}">
        <p14:creationId xmlns:p14="http://schemas.microsoft.com/office/powerpoint/2010/main" val="621190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41443" cy="344250"/>
          </a:xfrm>
          <a:prstGeom prst="rect">
            <a:avLst/>
          </a:prstGeom>
        </p:spPr>
        <p:txBody>
          <a:bodyPr vert="horz" lIns="96576" tIns="48288" rIns="96576" bIns="48288" rtlCol="0"/>
          <a:lstStyle>
            <a:lvl1pPr algn="l">
              <a:defRPr sz="1300"/>
            </a:lvl1pPr>
          </a:lstStyle>
          <a:p>
            <a:endParaRPr lang="de-DE"/>
          </a:p>
        </p:txBody>
      </p:sp>
      <p:sp>
        <p:nvSpPr>
          <p:cNvPr id="3" name="Datumsplatzhalter 2"/>
          <p:cNvSpPr>
            <a:spLocks noGrp="1"/>
          </p:cNvSpPr>
          <p:nvPr>
            <p:ph type="dt" idx="1"/>
          </p:nvPr>
        </p:nvSpPr>
        <p:spPr>
          <a:xfrm>
            <a:off x="5674954" y="0"/>
            <a:ext cx="4341443" cy="344250"/>
          </a:xfrm>
          <a:prstGeom prst="rect">
            <a:avLst/>
          </a:prstGeom>
        </p:spPr>
        <p:txBody>
          <a:bodyPr vert="horz" lIns="96576" tIns="48288" rIns="96576" bIns="48288" rtlCol="0"/>
          <a:lstStyle>
            <a:lvl1pPr algn="r">
              <a:defRPr sz="1300"/>
            </a:lvl1pPr>
          </a:lstStyle>
          <a:p>
            <a:fld id="{16C77FEE-0345-4611-8359-C3194DB8F8EB}" type="datetimeFigureOut">
              <a:rPr lang="de-DE" smtClean="0"/>
              <a:t>09.10.2012</a:t>
            </a:fld>
            <a:endParaRPr lang="de-DE"/>
          </a:p>
        </p:txBody>
      </p:sp>
      <p:sp>
        <p:nvSpPr>
          <p:cNvPr id="4" name="Folienbildplatzhalter 3"/>
          <p:cNvSpPr>
            <a:spLocks noGrp="1" noRot="1" noChangeAspect="1"/>
          </p:cNvSpPr>
          <p:nvPr>
            <p:ph type="sldImg" idx="2"/>
          </p:nvPr>
        </p:nvSpPr>
        <p:spPr>
          <a:xfrm>
            <a:off x="3287713" y="515938"/>
            <a:ext cx="3443287" cy="2582862"/>
          </a:xfrm>
          <a:prstGeom prst="rect">
            <a:avLst/>
          </a:prstGeom>
          <a:noFill/>
          <a:ln w="12700">
            <a:solidFill>
              <a:prstClr val="black"/>
            </a:solidFill>
          </a:ln>
        </p:spPr>
        <p:txBody>
          <a:bodyPr vert="horz" lIns="96576" tIns="48288" rIns="96576" bIns="48288" rtlCol="0" anchor="ctr"/>
          <a:lstStyle/>
          <a:p>
            <a:endParaRPr lang="de-DE"/>
          </a:p>
        </p:txBody>
      </p:sp>
      <p:sp>
        <p:nvSpPr>
          <p:cNvPr id="5" name="Notizenplatzhalter 4"/>
          <p:cNvSpPr>
            <a:spLocks noGrp="1"/>
          </p:cNvSpPr>
          <p:nvPr>
            <p:ph type="body" sz="quarter" idx="3"/>
          </p:nvPr>
        </p:nvSpPr>
        <p:spPr>
          <a:xfrm>
            <a:off x="1001872" y="3270371"/>
            <a:ext cx="8014970" cy="3098245"/>
          </a:xfrm>
          <a:prstGeom prst="rect">
            <a:avLst/>
          </a:prstGeom>
        </p:spPr>
        <p:txBody>
          <a:bodyPr vert="horz" lIns="96576" tIns="48288" rIns="96576" bIns="48288"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6539543"/>
            <a:ext cx="4341443" cy="344250"/>
          </a:xfrm>
          <a:prstGeom prst="rect">
            <a:avLst/>
          </a:prstGeom>
        </p:spPr>
        <p:txBody>
          <a:bodyPr vert="horz" lIns="96576" tIns="48288" rIns="96576" bIns="48288" rtlCol="0" anchor="b"/>
          <a:lstStyle>
            <a:lvl1pPr algn="l">
              <a:defRPr sz="1300"/>
            </a:lvl1pPr>
          </a:lstStyle>
          <a:p>
            <a:endParaRPr lang="de-DE"/>
          </a:p>
        </p:txBody>
      </p:sp>
      <p:sp>
        <p:nvSpPr>
          <p:cNvPr id="7" name="Foliennummernplatzhalter 6"/>
          <p:cNvSpPr>
            <a:spLocks noGrp="1"/>
          </p:cNvSpPr>
          <p:nvPr>
            <p:ph type="sldNum" sz="quarter" idx="5"/>
          </p:nvPr>
        </p:nvSpPr>
        <p:spPr>
          <a:xfrm>
            <a:off x="5674954" y="6539543"/>
            <a:ext cx="4341443" cy="344250"/>
          </a:xfrm>
          <a:prstGeom prst="rect">
            <a:avLst/>
          </a:prstGeom>
        </p:spPr>
        <p:txBody>
          <a:bodyPr vert="horz" lIns="96576" tIns="48288" rIns="96576" bIns="48288" rtlCol="0" anchor="b"/>
          <a:lstStyle>
            <a:lvl1pPr algn="r">
              <a:defRPr sz="1300"/>
            </a:lvl1pPr>
          </a:lstStyle>
          <a:p>
            <a:fld id="{2A6EC995-88FB-4BA9-BC19-C2580EB78AA7}" type="slidenum">
              <a:rPr lang="de-DE" smtClean="0"/>
              <a:t>‹Nr.›</a:t>
            </a:fld>
            <a:endParaRPr lang="de-DE"/>
          </a:p>
        </p:txBody>
      </p:sp>
    </p:spTree>
    <p:extLst>
      <p:ext uri="{BB962C8B-B14F-4D97-AF65-F5344CB8AC3E}">
        <p14:creationId xmlns:p14="http://schemas.microsoft.com/office/powerpoint/2010/main" val="1675609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A6EC995-88FB-4BA9-BC19-C2580EB78AA7}" type="slidenum">
              <a:rPr lang="de-DE" smtClean="0"/>
              <a:t>2</a:t>
            </a:fld>
            <a:endParaRPr lang="de-DE"/>
          </a:p>
        </p:txBody>
      </p:sp>
    </p:spTree>
    <p:extLst>
      <p:ext uri="{BB962C8B-B14F-4D97-AF65-F5344CB8AC3E}">
        <p14:creationId xmlns:p14="http://schemas.microsoft.com/office/powerpoint/2010/main" val="968830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Arbeitsblätter</a:t>
            </a:r>
            <a:r>
              <a:rPr lang="de-DE" baseline="0" dirty="0" smtClean="0"/>
              <a:t> austeilen</a:t>
            </a:r>
            <a:endParaRPr lang="de-DE" dirty="0"/>
          </a:p>
        </p:txBody>
      </p:sp>
      <p:sp>
        <p:nvSpPr>
          <p:cNvPr id="4" name="Foliennummernplatzhalter 3"/>
          <p:cNvSpPr>
            <a:spLocks noGrp="1"/>
          </p:cNvSpPr>
          <p:nvPr>
            <p:ph type="sldNum" sz="quarter" idx="10"/>
          </p:nvPr>
        </p:nvSpPr>
        <p:spPr/>
        <p:txBody>
          <a:bodyPr/>
          <a:lstStyle/>
          <a:p>
            <a:fld id="{2A6EC995-88FB-4BA9-BC19-C2580EB78AA7}" type="slidenum">
              <a:rPr lang="de-DE" smtClean="0"/>
              <a:t>11</a:t>
            </a:fld>
            <a:endParaRPr lang="de-DE"/>
          </a:p>
        </p:txBody>
      </p:sp>
    </p:spTree>
    <p:extLst>
      <p:ext uri="{BB962C8B-B14F-4D97-AF65-F5344CB8AC3E}">
        <p14:creationId xmlns:p14="http://schemas.microsoft.com/office/powerpoint/2010/main" val="2790431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A6EC995-88FB-4BA9-BC19-C2580EB78AA7}" type="slidenum">
              <a:rPr lang="de-DE" smtClean="0"/>
              <a:t>12</a:t>
            </a:fld>
            <a:endParaRPr lang="de-DE"/>
          </a:p>
        </p:txBody>
      </p:sp>
    </p:spTree>
    <p:extLst>
      <p:ext uri="{BB962C8B-B14F-4D97-AF65-F5344CB8AC3E}">
        <p14:creationId xmlns:p14="http://schemas.microsoft.com/office/powerpoint/2010/main" val="4196252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A6EC995-88FB-4BA9-BC19-C2580EB78AA7}" type="slidenum">
              <a:rPr lang="de-DE" smtClean="0"/>
              <a:t>13</a:t>
            </a:fld>
            <a:endParaRPr lang="de-DE"/>
          </a:p>
        </p:txBody>
      </p:sp>
    </p:spTree>
    <p:extLst>
      <p:ext uri="{BB962C8B-B14F-4D97-AF65-F5344CB8AC3E}">
        <p14:creationId xmlns:p14="http://schemas.microsoft.com/office/powerpoint/2010/main" val="855448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A6EC995-88FB-4BA9-BC19-C2580EB78AA7}" type="slidenum">
              <a:rPr lang="de-DE" smtClean="0"/>
              <a:t>14</a:t>
            </a:fld>
            <a:endParaRPr lang="de-DE"/>
          </a:p>
        </p:txBody>
      </p:sp>
    </p:spTree>
    <p:extLst>
      <p:ext uri="{BB962C8B-B14F-4D97-AF65-F5344CB8AC3E}">
        <p14:creationId xmlns:p14="http://schemas.microsoft.com/office/powerpoint/2010/main" val="599103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A6EC995-88FB-4BA9-BC19-C2580EB78AA7}" type="slidenum">
              <a:rPr lang="de-DE" smtClean="0"/>
              <a:t>15</a:t>
            </a:fld>
            <a:endParaRPr lang="de-DE"/>
          </a:p>
        </p:txBody>
      </p:sp>
    </p:spTree>
    <p:extLst>
      <p:ext uri="{BB962C8B-B14F-4D97-AF65-F5344CB8AC3E}">
        <p14:creationId xmlns:p14="http://schemas.microsoft.com/office/powerpoint/2010/main" val="144590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A6EC995-88FB-4BA9-BC19-C2580EB78AA7}" type="slidenum">
              <a:rPr lang="de-DE" smtClean="0"/>
              <a:t>16</a:t>
            </a:fld>
            <a:endParaRPr lang="de-DE"/>
          </a:p>
        </p:txBody>
      </p:sp>
    </p:spTree>
    <p:extLst>
      <p:ext uri="{BB962C8B-B14F-4D97-AF65-F5344CB8AC3E}">
        <p14:creationId xmlns:p14="http://schemas.microsoft.com/office/powerpoint/2010/main" val="1855469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A6EC995-88FB-4BA9-BC19-C2580EB78AA7}" type="slidenum">
              <a:rPr lang="de-DE" smtClean="0"/>
              <a:t>17</a:t>
            </a:fld>
            <a:endParaRPr lang="de-DE"/>
          </a:p>
        </p:txBody>
      </p:sp>
    </p:spTree>
    <p:extLst>
      <p:ext uri="{BB962C8B-B14F-4D97-AF65-F5344CB8AC3E}">
        <p14:creationId xmlns:p14="http://schemas.microsoft.com/office/powerpoint/2010/main" val="2047576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A6EC995-88FB-4BA9-BC19-C2580EB78AA7}" type="slidenum">
              <a:rPr lang="de-DE" smtClean="0"/>
              <a:t>18</a:t>
            </a:fld>
            <a:endParaRPr lang="de-DE"/>
          </a:p>
        </p:txBody>
      </p:sp>
    </p:spTree>
    <p:extLst>
      <p:ext uri="{BB962C8B-B14F-4D97-AF65-F5344CB8AC3E}">
        <p14:creationId xmlns:p14="http://schemas.microsoft.com/office/powerpoint/2010/main" val="3289405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A6EC995-88FB-4BA9-BC19-C2580EB78AA7}" type="slidenum">
              <a:rPr lang="de-DE" smtClean="0"/>
              <a:t>19</a:t>
            </a:fld>
            <a:endParaRPr lang="de-DE"/>
          </a:p>
        </p:txBody>
      </p:sp>
    </p:spTree>
    <p:extLst>
      <p:ext uri="{BB962C8B-B14F-4D97-AF65-F5344CB8AC3E}">
        <p14:creationId xmlns:p14="http://schemas.microsoft.com/office/powerpoint/2010/main" val="41020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A6EC995-88FB-4BA9-BC19-C2580EB78AA7}" type="slidenum">
              <a:rPr lang="de-DE" smtClean="0"/>
              <a:t>20</a:t>
            </a:fld>
            <a:endParaRPr lang="de-DE"/>
          </a:p>
        </p:txBody>
      </p:sp>
    </p:spTree>
    <p:extLst>
      <p:ext uri="{BB962C8B-B14F-4D97-AF65-F5344CB8AC3E}">
        <p14:creationId xmlns:p14="http://schemas.microsoft.com/office/powerpoint/2010/main" val="1273023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A6EC995-88FB-4BA9-BC19-C2580EB78AA7}" type="slidenum">
              <a:rPr lang="de-DE" smtClean="0"/>
              <a:t>3</a:t>
            </a:fld>
            <a:endParaRPr lang="de-DE"/>
          </a:p>
        </p:txBody>
      </p:sp>
    </p:spTree>
    <p:extLst>
      <p:ext uri="{BB962C8B-B14F-4D97-AF65-F5344CB8AC3E}">
        <p14:creationId xmlns:p14="http://schemas.microsoft.com/office/powerpoint/2010/main" val="2595915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A6EC995-88FB-4BA9-BC19-C2580EB78AA7}" type="slidenum">
              <a:rPr lang="de-DE" smtClean="0"/>
              <a:t>21</a:t>
            </a:fld>
            <a:endParaRPr lang="de-DE"/>
          </a:p>
        </p:txBody>
      </p:sp>
    </p:spTree>
    <p:extLst>
      <p:ext uri="{BB962C8B-B14F-4D97-AF65-F5344CB8AC3E}">
        <p14:creationId xmlns:p14="http://schemas.microsoft.com/office/powerpoint/2010/main" val="3751071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A6EC995-88FB-4BA9-BC19-C2580EB78AA7}" type="slidenum">
              <a:rPr lang="de-DE" smtClean="0"/>
              <a:t>22</a:t>
            </a:fld>
            <a:endParaRPr lang="de-DE"/>
          </a:p>
        </p:txBody>
      </p:sp>
    </p:spTree>
    <p:extLst>
      <p:ext uri="{BB962C8B-B14F-4D97-AF65-F5344CB8AC3E}">
        <p14:creationId xmlns:p14="http://schemas.microsoft.com/office/powerpoint/2010/main" val="1370766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A6EC995-88FB-4BA9-BC19-C2580EB78AA7}" type="slidenum">
              <a:rPr lang="de-DE" smtClean="0"/>
              <a:t>23</a:t>
            </a:fld>
            <a:endParaRPr lang="de-DE"/>
          </a:p>
        </p:txBody>
      </p:sp>
    </p:spTree>
    <p:extLst>
      <p:ext uri="{BB962C8B-B14F-4D97-AF65-F5344CB8AC3E}">
        <p14:creationId xmlns:p14="http://schemas.microsoft.com/office/powerpoint/2010/main" val="2129222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A6EC995-88FB-4BA9-BC19-C2580EB78AA7}" type="slidenum">
              <a:rPr lang="de-DE" smtClean="0"/>
              <a:t>24</a:t>
            </a:fld>
            <a:endParaRPr lang="de-DE"/>
          </a:p>
        </p:txBody>
      </p:sp>
    </p:spTree>
    <p:extLst>
      <p:ext uri="{BB962C8B-B14F-4D97-AF65-F5344CB8AC3E}">
        <p14:creationId xmlns:p14="http://schemas.microsoft.com/office/powerpoint/2010/main" val="1580209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A6EC995-88FB-4BA9-BC19-C2580EB78AA7}" type="slidenum">
              <a:rPr lang="de-DE" smtClean="0"/>
              <a:t>25</a:t>
            </a:fld>
            <a:endParaRPr lang="de-DE"/>
          </a:p>
        </p:txBody>
      </p:sp>
    </p:spTree>
    <p:extLst>
      <p:ext uri="{BB962C8B-B14F-4D97-AF65-F5344CB8AC3E}">
        <p14:creationId xmlns:p14="http://schemas.microsoft.com/office/powerpoint/2010/main" val="2242652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A6EC995-88FB-4BA9-BC19-C2580EB78AA7}" type="slidenum">
              <a:rPr lang="de-DE" smtClean="0"/>
              <a:t>26</a:t>
            </a:fld>
            <a:endParaRPr lang="de-DE"/>
          </a:p>
        </p:txBody>
      </p:sp>
    </p:spTree>
    <p:extLst>
      <p:ext uri="{BB962C8B-B14F-4D97-AF65-F5344CB8AC3E}">
        <p14:creationId xmlns:p14="http://schemas.microsoft.com/office/powerpoint/2010/main" val="2081428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A6EC995-88FB-4BA9-BC19-C2580EB78AA7}" type="slidenum">
              <a:rPr lang="de-DE" smtClean="0"/>
              <a:t>27</a:t>
            </a:fld>
            <a:endParaRPr lang="de-DE"/>
          </a:p>
        </p:txBody>
      </p:sp>
    </p:spTree>
    <p:extLst>
      <p:ext uri="{BB962C8B-B14F-4D97-AF65-F5344CB8AC3E}">
        <p14:creationId xmlns:p14="http://schemas.microsoft.com/office/powerpoint/2010/main" val="3298906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A6EC995-88FB-4BA9-BC19-C2580EB78AA7}" type="slidenum">
              <a:rPr lang="de-DE" smtClean="0"/>
              <a:t>28</a:t>
            </a:fld>
            <a:endParaRPr lang="de-DE"/>
          </a:p>
        </p:txBody>
      </p:sp>
    </p:spTree>
    <p:extLst>
      <p:ext uri="{BB962C8B-B14F-4D97-AF65-F5344CB8AC3E}">
        <p14:creationId xmlns:p14="http://schemas.microsoft.com/office/powerpoint/2010/main" val="1986680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A6EC995-88FB-4BA9-BC19-C2580EB78AA7}" type="slidenum">
              <a:rPr lang="de-DE" smtClean="0"/>
              <a:t>29</a:t>
            </a:fld>
            <a:endParaRPr lang="de-DE"/>
          </a:p>
        </p:txBody>
      </p:sp>
    </p:spTree>
    <p:extLst>
      <p:ext uri="{BB962C8B-B14F-4D97-AF65-F5344CB8AC3E}">
        <p14:creationId xmlns:p14="http://schemas.microsoft.com/office/powerpoint/2010/main" val="1924384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A6EC995-88FB-4BA9-BC19-C2580EB78AA7}" type="slidenum">
              <a:rPr lang="de-DE" smtClean="0"/>
              <a:t>30</a:t>
            </a:fld>
            <a:endParaRPr lang="de-DE"/>
          </a:p>
        </p:txBody>
      </p:sp>
    </p:spTree>
    <p:extLst>
      <p:ext uri="{BB962C8B-B14F-4D97-AF65-F5344CB8AC3E}">
        <p14:creationId xmlns:p14="http://schemas.microsoft.com/office/powerpoint/2010/main" val="4140159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A6EC995-88FB-4BA9-BC19-C2580EB78AA7}" type="slidenum">
              <a:rPr lang="de-DE" smtClean="0"/>
              <a:t>4</a:t>
            </a:fld>
            <a:endParaRPr lang="de-DE"/>
          </a:p>
        </p:txBody>
      </p:sp>
    </p:spTree>
    <p:extLst>
      <p:ext uri="{BB962C8B-B14F-4D97-AF65-F5344CB8AC3E}">
        <p14:creationId xmlns:p14="http://schemas.microsoft.com/office/powerpoint/2010/main" val="965175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A6EC995-88FB-4BA9-BC19-C2580EB78AA7}" type="slidenum">
              <a:rPr lang="de-DE" smtClean="0"/>
              <a:t>31</a:t>
            </a:fld>
            <a:endParaRPr lang="de-DE"/>
          </a:p>
        </p:txBody>
      </p:sp>
    </p:spTree>
    <p:extLst>
      <p:ext uri="{BB962C8B-B14F-4D97-AF65-F5344CB8AC3E}">
        <p14:creationId xmlns:p14="http://schemas.microsoft.com/office/powerpoint/2010/main" val="1835075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A6EC995-88FB-4BA9-BC19-C2580EB78AA7}" type="slidenum">
              <a:rPr lang="de-DE" smtClean="0"/>
              <a:t>41</a:t>
            </a:fld>
            <a:endParaRPr lang="de-DE"/>
          </a:p>
        </p:txBody>
      </p:sp>
    </p:spTree>
    <p:extLst>
      <p:ext uri="{BB962C8B-B14F-4D97-AF65-F5344CB8AC3E}">
        <p14:creationId xmlns:p14="http://schemas.microsoft.com/office/powerpoint/2010/main" val="3468030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A6EC995-88FB-4BA9-BC19-C2580EB78AA7}" type="slidenum">
              <a:rPr lang="de-DE" smtClean="0"/>
              <a:t>5</a:t>
            </a:fld>
            <a:endParaRPr lang="de-DE"/>
          </a:p>
        </p:txBody>
      </p:sp>
    </p:spTree>
    <p:extLst>
      <p:ext uri="{BB962C8B-B14F-4D97-AF65-F5344CB8AC3E}">
        <p14:creationId xmlns:p14="http://schemas.microsoft.com/office/powerpoint/2010/main" val="1962442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A6EC995-88FB-4BA9-BC19-C2580EB78AA7}" type="slidenum">
              <a:rPr lang="de-DE" smtClean="0"/>
              <a:t>6</a:t>
            </a:fld>
            <a:endParaRPr lang="de-DE"/>
          </a:p>
        </p:txBody>
      </p:sp>
    </p:spTree>
    <p:extLst>
      <p:ext uri="{BB962C8B-B14F-4D97-AF65-F5344CB8AC3E}">
        <p14:creationId xmlns:p14="http://schemas.microsoft.com/office/powerpoint/2010/main" val="2253490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A6EC995-88FB-4BA9-BC19-C2580EB78AA7}" type="slidenum">
              <a:rPr lang="de-DE" smtClean="0"/>
              <a:t>7</a:t>
            </a:fld>
            <a:endParaRPr lang="de-DE"/>
          </a:p>
        </p:txBody>
      </p:sp>
    </p:spTree>
    <p:extLst>
      <p:ext uri="{BB962C8B-B14F-4D97-AF65-F5344CB8AC3E}">
        <p14:creationId xmlns:p14="http://schemas.microsoft.com/office/powerpoint/2010/main" val="481789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A6EC995-88FB-4BA9-BC19-C2580EB78AA7}" type="slidenum">
              <a:rPr lang="de-DE" smtClean="0"/>
              <a:t>8</a:t>
            </a:fld>
            <a:endParaRPr lang="de-DE"/>
          </a:p>
        </p:txBody>
      </p:sp>
    </p:spTree>
    <p:extLst>
      <p:ext uri="{BB962C8B-B14F-4D97-AF65-F5344CB8AC3E}">
        <p14:creationId xmlns:p14="http://schemas.microsoft.com/office/powerpoint/2010/main" val="872710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A6EC995-88FB-4BA9-BC19-C2580EB78AA7}" type="slidenum">
              <a:rPr lang="de-DE" smtClean="0"/>
              <a:t>9</a:t>
            </a:fld>
            <a:endParaRPr lang="de-DE"/>
          </a:p>
        </p:txBody>
      </p:sp>
    </p:spTree>
    <p:extLst>
      <p:ext uri="{BB962C8B-B14F-4D97-AF65-F5344CB8AC3E}">
        <p14:creationId xmlns:p14="http://schemas.microsoft.com/office/powerpoint/2010/main" val="4263360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A6EC995-88FB-4BA9-BC19-C2580EB78AA7}" type="slidenum">
              <a:rPr lang="de-DE" smtClean="0"/>
              <a:t>10</a:t>
            </a:fld>
            <a:endParaRPr lang="de-DE"/>
          </a:p>
        </p:txBody>
      </p:sp>
    </p:spTree>
    <p:extLst>
      <p:ext uri="{BB962C8B-B14F-4D97-AF65-F5344CB8AC3E}">
        <p14:creationId xmlns:p14="http://schemas.microsoft.com/office/powerpoint/2010/main" val="107120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2130425"/>
            <a:ext cx="7772400" cy="1470025"/>
          </a:xfrm>
        </p:spPr>
        <p:txBody>
          <a:bodyPr/>
          <a:lstStyle/>
          <a:p>
            <a:r>
              <a:rPr lang="de-DE" dirty="0" smtClean="0"/>
              <a:t>Kirchenraumerkundung in </a:t>
            </a:r>
            <a:br>
              <a:rPr lang="de-DE" dirty="0" smtClean="0"/>
            </a:br>
            <a:r>
              <a:rPr lang="de-DE" dirty="0" smtClean="0"/>
              <a:t>St. Pius, Aschaffenburg</a:t>
            </a:r>
            <a:endParaRPr lang="en-US"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p>
            <a:fld id="{A8F940C0-9F4F-4BC5-94CA-534AFAEE84C9}" type="datetimeFigureOut">
              <a:rPr lang="en-US" smtClean="0"/>
              <a:t>10/9/2012</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F027D88F-DFDA-4B9F-8D55-748BE8A8BDC4}" type="slidenum">
              <a:rPr lang="en-US" smtClean="0"/>
              <a:t>‹Nr.›</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A8F940C0-9F4F-4BC5-94CA-534AFAEE84C9}" type="datetimeFigureOut">
              <a:rPr lang="en-US" smtClean="0"/>
              <a:t>10/9/2012</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F027D88F-DFDA-4B9F-8D55-748BE8A8BDC4}"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A8F940C0-9F4F-4BC5-94CA-534AFAEE84C9}" type="datetimeFigureOut">
              <a:rPr lang="en-US" smtClean="0"/>
              <a:t>10/9/2012</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F027D88F-DFDA-4B9F-8D55-748BE8A8BDC4}"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6" name="Rechteck 15"/>
          <p:cNvSpPr/>
          <p:nvPr userDrawn="1"/>
        </p:nvSpPr>
        <p:spPr>
          <a:xfrm>
            <a:off x="7812360" y="6281340"/>
            <a:ext cx="864096" cy="3880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E0688B4E-36EC-4524-90D1-4781847EE9B2}" type="slidenum">
              <a:rPr lang="de-DE" sz="1400" smtClean="0">
                <a:solidFill>
                  <a:schemeClr val="tx1"/>
                </a:solidFill>
              </a:rPr>
              <a:t>‹Nr.›</a:t>
            </a:fld>
            <a:endParaRPr lang="de-DE" sz="1400" dirty="0">
              <a:solidFill>
                <a:schemeClr val="tx1"/>
              </a:solidFill>
            </a:endParaRPr>
          </a:p>
        </p:txBody>
      </p:sp>
      <p:sp>
        <p:nvSpPr>
          <p:cNvPr id="9" name="Rechteck 8"/>
          <p:cNvSpPr/>
          <p:nvPr userDrawn="1"/>
        </p:nvSpPr>
        <p:spPr>
          <a:xfrm>
            <a:off x="467544" y="548680"/>
            <a:ext cx="8208912" cy="5760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cxnSp>
        <p:nvCxnSpPr>
          <p:cNvPr id="8" name="Gerade Verbindung 7"/>
          <p:cNvCxnSpPr/>
          <p:nvPr userDrawn="1"/>
        </p:nvCxnSpPr>
        <p:spPr>
          <a:xfrm>
            <a:off x="539552" y="980728"/>
            <a:ext cx="81369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a:xfrm flipH="1">
            <a:off x="467544" y="6281340"/>
            <a:ext cx="820891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feld 17"/>
          <p:cNvSpPr txBox="1"/>
          <p:nvPr userDrawn="1"/>
        </p:nvSpPr>
        <p:spPr>
          <a:xfrm>
            <a:off x="467544" y="548680"/>
            <a:ext cx="8208912" cy="461665"/>
          </a:xfrm>
          <a:prstGeom prst="rect">
            <a:avLst/>
          </a:prstGeom>
          <a:noFill/>
        </p:spPr>
        <p:txBody>
          <a:bodyPr wrap="square" rtlCol="0">
            <a:spAutoFit/>
          </a:bodyPr>
          <a:lstStyle/>
          <a:p>
            <a:r>
              <a:rPr lang="de-DE" sz="2400" b="1" dirty="0" smtClean="0"/>
              <a:t>Regionale Fortbildung </a:t>
            </a:r>
            <a:r>
              <a:rPr lang="de-DE" sz="2400" b="1" baseline="0" dirty="0" smtClean="0"/>
              <a:t>– </a:t>
            </a:r>
            <a:r>
              <a:rPr lang="de-DE" sz="2400" b="1" dirty="0" smtClean="0"/>
              <a:t>Kirchenraumpädagogik</a:t>
            </a:r>
            <a:endParaRPr lang="de-DE" sz="2400" dirty="0"/>
          </a:p>
        </p:txBody>
      </p:sp>
      <p:sp>
        <p:nvSpPr>
          <p:cNvPr id="10" name="Rechteck 9"/>
          <p:cNvSpPr/>
          <p:nvPr userDrawn="1"/>
        </p:nvSpPr>
        <p:spPr>
          <a:xfrm>
            <a:off x="467544" y="6281340"/>
            <a:ext cx="1008112" cy="3880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solidFill>
              </a:rPr>
              <a:t>10.10.2012</a:t>
            </a:r>
            <a:endParaRPr lang="de-DE" sz="1400" dirty="0">
              <a:solidFill>
                <a:schemeClr val="tx1"/>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A8F940C0-9F4F-4BC5-94CA-534AFAEE84C9}" type="datetimeFigureOut">
              <a:rPr lang="en-US" smtClean="0"/>
              <a:t>10/9/2012</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F027D88F-DFDA-4B9F-8D55-748BE8A8BDC4}" type="slidenum">
              <a:rPr lang="en-US" smtClean="0"/>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p>
            <a:fld id="{A8F940C0-9F4F-4BC5-94CA-534AFAEE84C9}" type="datetimeFigureOut">
              <a:rPr lang="en-US" smtClean="0"/>
              <a:t>10/9/2012</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F027D88F-DFDA-4B9F-8D55-748BE8A8BDC4}"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p>
            <a:fld id="{A8F940C0-9F4F-4BC5-94CA-534AFAEE84C9}" type="datetimeFigureOut">
              <a:rPr lang="en-US" smtClean="0"/>
              <a:t>10/9/2012</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F027D88F-DFDA-4B9F-8D55-748BE8A8BDC4}"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p:txBody>
          <a:bodyPr/>
          <a:lstStyle/>
          <a:p>
            <a:fld id="{A8F940C0-9F4F-4BC5-94CA-534AFAEE84C9}" type="datetimeFigureOut">
              <a:rPr lang="en-US" smtClean="0"/>
              <a:t>10/9/2012</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F027D88F-DFDA-4B9F-8D55-748BE8A8BDC4}" type="slidenum">
              <a:rPr lang="en-US" smtClean="0"/>
              <a:t>‹Nr.›</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8F940C0-9F4F-4BC5-94CA-534AFAEE84C9}" type="datetimeFigureOut">
              <a:rPr lang="en-US" smtClean="0"/>
              <a:t>10/9/2012</a:t>
            </a:fld>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p:txBody>
          <a:bodyPr/>
          <a:lstStyle/>
          <a:p>
            <a:fld id="{F027D88F-DFDA-4B9F-8D55-748BE8A8BDC4}"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A8F940C0-9F4F-4BC5-94CA-534AFAEE84C9}" type="datetimeFigureOut">
              <a:rPr lang="en-US" smtClean="0"/>
              <a:t>10/9/2012</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F027D88F-DFDA-4B9F-8D55-748BE8A8BDC4}"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A8F940C0-9F4F-4BC5-94CA-534AFAEE84C9}" type="datetimeFigureOut">
              <a:rPr lang="en-US" smtClean="0"/>
              <a:t>10/9/2012</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F027D88F-DFDA-4B9F-8D55-748BE8A8BDC4}"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en-US"/>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940C0-9F4F-4BC5-94CA-534AFAEE84C9}" type="datetimeFigureOut">
              <a:rPr lang="en-US" smtClean="0"/>
              <a:t>10/9/2012</a:t>
            </a:fld>
            <a:endParaRPr lang="en-US"/>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27D88F-DFDA-4B9F-8D55-748BE8A8BDC4}"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1.%20Stunde%20Kirche%20als%20heiliger%20Raum%20-%20Material.doc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3.%20Kirchenraumerkundung%20in%20St.%20Pius.docx" TargetMode="External"/><Relationship Id="rId4" Type="http://schemas.openxmlformats.org/officeDocument/2006/relationships/hyperlink" Target="2.%20Stunde%20Kircheninnenraum%20-%20verschiedene%20Ausstattungselemente.docx"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6.%20Kirchenf&#252;hrer%20Grundtexte,%20Anleitung%20f&#252;r%20den%20Kirchenf&#252;hrer.doc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Desktop/Kirchenf&#252;hrer%20ganz%20neu.doc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p:cNvGrpSpPr/>
          <p:nvPr/>
        </p:nvGrpSpPr>
        <p:grpSpPr>
          <a:xfrm>
            <a:off x="1022524" y="595247"/>
            <a:ext cx="7077867" cy="4740022"/>
            <a:chOff x="-17217" y="-20626"/>
            <a:chExt cx="5779842" cy="3842982"/>
          </a:xfrm>
        </p:grpSpPr>
        <p:pic>
          <p:nvPicPr>
            <p:cNvPr id="5" name="Grafik 4" descr="C:\Users\Katharina\Documents\Religion versch. Klassen\Kronberg Reli 5\kirche\DSC_086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17" y="-20626"/>
              <a:ext cx="5762625" cy="3829050"/>
            </a:xfrm>
            <a:prstGeom prst="rect">
              <a:avLst/>
            </a:prstGeom>
            <a:noFill/>
            <a:ln>
              <a:noFill/>
            </a:ln>
          </p:spPr>
        </p:pic>
        <p:pic>
          <p:nvPicPr>
            <p:cNvPr id="6" name="Grafik 5"/>
            <p:cNvPicPr>
              <a:picLocks noChangeAspect="1"/>
            </p:cNvPicPr>
            <p:nvPr/>
          </p:nvPicPr>
          <p:blipFill rotWithShape="1">
            <a:blip r:embed="rId3">
              <a:extLst>
                <a:ext uri="{28A0092B-C50C-407E-A947-70E740481C1C}">
                  <a14:useLocalDpi xmlns:a14="http://schemas.microsoft.com/office/drawing/2010/main" val="0"/>
                </a:ext>
              </a:extLst>
            </a:blip>
            <a:srcRect t="6250"/>
            <a:stretch/>
          </p:blipFill>
          <p:spPr bwMode="auto">
            <a:xfrm>
              <a:off x="819150" y="2393606"/>
              <a:ext cx="1143000" cy="1428750"/>
            </a:xfrm>
            <a:prstGeom prst="rect">
              <a:avLst/>
            </a:prstGeom>
            <a:noFill/>
            <a:ln>
              <a:noFill/>
            </a:ln>
            <a:extLst>
              <a:ext uri="{53640926-AAD7-44D8-BBD7-CCE9431645EC}">
                <a14:shadowObscured xmlns:a14="http://schemas.microsoft.com/office/drawing/2010/main"/>
              </a:ext>
            </a:extLst>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90975" y="2400300"/>
              <a:ext cx="1771650" cy="1419225"/>
            </a:xfrm>
            <a:prstGeom prst="rect">
              <a:avLst/>
            </a:prstGeom>
            <a:noFill/>
            <a:ln>
              <a:noFill/>
            </a:ln>
          </p:spPr>
        </p:pic>
      </p:grpSp>
      <p:sp>
        <p:nvSpPr>
          <p:cNvPr id="9" name="Textfeld 8"/>
          <p:cNvSpPr txBox="1"/>
          <p:nvPr/>
        </p:nvSpPr>
        <p:spPr>
          <a:xfrm>
            <a:off x="2404492" y="5670996"/>
            <a:ext cx="4968552" cy="584775"/>
          </a:xfrm>
          <a:prstGeom prst="rect">
            <a:avLst/>
          </a:prstGeom>
          <a:noFill/>
        </p:spPr>
        <p:txBody>
          <a:bodyPr wrap="square" rtlCol="0">
            <a:spAutoFit/>
          </a:bodyPr>
          <a:lstStyle/>
          <a:p>
            <a:r>
              <a:rPr lang="de-DE" sz="3200" b="1" dirty="0" smtClean="0"/>
              <a:t>Was fällt Ihnen dazu ein?</a:t>
            </a:r>
            <a:endParaRPr lang="de-DE" sz="3200" b="1" dirty="0"/>
          </a:p>
        </p:txBody>
      </p:sp>
    </p:spTree>
    <p:extLst>
      <p:ext uri="{BB962C8B-B14F-4D97-AF65-F5344CB8AC3E}">
        <p14:creationId xmlns:p14="http://schemas.microsoft.com/office/powerpoint/2010/main" val="316702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3528" y="1484784"/>
            <a:ext cx="8352928" cy="1368152"/>
          </a:xfrm>
        </p:spPr>
        <p:txBody>
          <a:bodyPr>
            <a:normAutofit/>
          </a:bodyPr>
          <a:lstStyle/>
          <a:p>
            <a:pPr marL="0" indent="0">
              <a:buNone/>
            </a:pPr>
            <a:r>
              <a:rPr lang="de-DE" b="1" dirty="0"/>
              <a:t>Kirchenraumpädagogik und </a:t>
            </a:r>
            <a:r>
              <a:rPr lang="de-DE" b="1" dirty="0" smtClean="0"/>
              <a:t>Schule:</a:t>
            </a:r>
          </a:p>
          <a:p>
            <a:pPr marL="0" indent="0">
              <a:buNone/>
            </a:pPr>
            <a:r>
              <a:rPr lang="de-DE" dirty="0" smtClean="0"/>
              <a:t>Verlagerung der Schule </a:t>
            </a:r>
            <a:r>
              <a:rPr lang="de-DE" dirty="0"/>
              <a:t>in die </a:t>
            </a:r>
            <a:r>
              <a:rPr lang="de-DE" dirty="0" smtClean="0"/>
              <a:t>Kirche?</a:t>
            </a:r>
            <a:endParaRPr lang="de-DE" b="1" dirty="0" smtClean="0"/>
          </a:p>
          <a:p>
            <a:endParaRPr lang="de-DE" dirty="0" smtClean="0"/>
          </a:p>
        </p:txBody>
      </p:sp>
      <p:sp>
        <p:nvSpPr>
          <p:cNvPr id="3" name="Inhaltsplatzhalter 1"/>
          <p:cNvSpPr txBox="1">
            <a:spLocks/>
          </p:cNvSpPr>
          <p:nvPr/>
        </p:nvSpPr>
        <p:spPr>
          <a:xfrm>
            <a:off x="251520" y="2996952"/>
            <a:ext cx="8352928" cy="1368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Calibri" pitchFamily="34" charset="0"/>
              <a:buChar char="→"/>
            </a:pPr>
            <a:r>
              <a:rPr lang="de-DE" b="1" dirty="0"/>
              <a:t>Kirchenraumpädagogik findet in Schule und </a:t>
            </a:r>
            <a:r>
              <a:rPr lang="de-DE" b="1" dirty="0" smtClean="0"/>
              <a:t>Kirche </a:t>
            </a:r>
            <a:r>
              <a:rPr lang="de-DE" b="1" dirty="0"/>
              <a:t>statt!</a:t>
            </a:r>
          </a:p>
        </p:txBody>
      </p:sp>
      <p:sp>
        <p:nvSpPr>
          <p:cNvPr id="4" name="Inhaltsplatzhalter 1"/>
          <p:cNvSpPr txBox="1">
            <a:spLocks/>
          </p:cNvSpPr>
          <p:nvPr/>
        </p:nvSpPr>
        <p:spPr>
          <a:xfrm>
            <a:off x="403920" y="4365104"/>
            <a:ext cx="8352928" cy="1368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800" dirty="0" smtClean="0"/>
              <a:t>(Nach </a:t>
            </a:r>
            <a:r>
              <a:rPr lang="de-DE" sz="1800" dirty="0" err="1" smtClean="0"/>
              <a:t>Mendl</a:t>
            </a:r>
            <a:r>
              <a:rPr lang="de-DE" sz="1800" dirty="0" smtClean="0"/>
              <a:t>: 93)</a:t>
            </a:r>
            <a:endParaRPr lang="de-DE" sz="1800" dirty="0"/>
          </a:p>
        </p:txBody>
      </p:sp>
    </p:spTree>
    <p:extLst>
      <p:ext uri="{BB962C8B-B14F-4D97-AF65-F5344CB8AC3E}">
        <p14:creationId xmlns:p14="http://schemas.microsoft.com/office/powerpoint/2010/main" val="411015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11560" y="1268760"/>
            <a:ext cx="8352928" cy="576064"/>
          </a:xfrm>
        </p:spPr>
        <p:txBody>
          <a:bodyPr>
            <a:noAutofit/>
          </a:bodyPr>
          <a:lstStyle/>
          <a:p>
            <a:pPr marL="0" indent="0">
              <a:buNone/>
            </a:pPr>
            <a:r>
              <a:rPr lang="de-DE" sz="2800" b="1" dirty="0"/>
              <a:t>Grundkonzept zur Kirchenraumerkundung nach </a:t>
            </a:r>
            <a:r>
              <a:rPr lang="de-DE" sz="2800" b="1" dirty="0" err="1" smtClean="0"/>
              <a:t>Mendl</a:t>
            </a:r>
            <a:endParaRPr lang="de-DE" sz="2800" b="1" dirty="0" smtClean="0"/>
          </a:p>
        </p:txBody>
      </p:sp>
      <p:sp>
        <p:nvSpPr>
          <p:cNvPr id="3" name="Inhaltsplatzhalter 1"/>
          <p:cNvSpPr txBox="1">
            <a:spLocks/>
          </p:cNvSpPr>
          <p:nvPr/>
        </p:nvSpPr>
        <p:spPr>
          <a:xfrm>
            <a:off x="611560" y="2420888"/>
            <a:ext cx="8352928" cy="5070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lvl="0" indent="-514350">
              <a:buFont typeface="+mj-lt"/>
              <a:buAutoNum type="arabicPeriod"/>
            </a:pPr>
            <a:r>
              <a:rPr lang="de-DE" sz="2800" b="1" dirty="0"/>
              <a:t>Vorbereitung und Grundlegung</a:t>
            </a:r>
            <a:endParaRPr lang="de-DE" sz="2800" dirty="0"/>
          </a:p>
        </p:txBody>
      </p:sp>
      <p:sp>
        <p:nvSpPr>
          <p:cNvPr id="4" name="Inhaltsplatzhalter 1"/>
          <p:cNvSpPr txBox="1">
            <a:spLocks/>
          </p:cNvSpPr>
          <p:nvPr/>
        </p:nvSpPr>
        <p:spPr>
          <a:xfrm>
            <a:off x="611560" y="3140968"/>
            <a:ext cx="8352928" cy="10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startAt="2"/>
            </a:pPr>
            <a:r>
              <a:rPr lang="de-DE" sz="2800" b="1" dirty="0"/>
              <a:t>Begegnung mit dem </a:t>
            </a:r>
            <a:r>
              <a:rPr lang="de-DE" sz="2800" b="1" dirty="0" smtClean="0"/>
              <a:t>Kirchenraum/„atmosphärische </a:t>
            </a:r>
            <a:r>
              <a:rPr lang="de-DE" sz="2800" b="1" dirty="0"/>
              <a:t>Eröffnung“</a:t>
            </a:r>
            <a:r>
              <a:rPr lang="de-DE" sz="2800" dirty="0"/>
              <a:t> </a:t>
            </a:r>
          </a:p>
        </p:txBody>
      </p:sp>
      <p:sp>
        <p:nvSpPr>
          <p:cNvPr id="5" name="Inhaltsplatzhalter 1"/>
          <p:cNvSpPr txBox="1">
            <a:spLocks/>
          </p:cNvSpPr>
          <p:nvPr/>
        </p:nvSpPr>
        <p:spPr>
          <a:xfrm>
            <a:off x="637060" y="4157464"/>
            <a:ext cx="8352928" cy="639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startAt="3"/>
            </a:pPr>
            <a:r>
              <a:rPr lang="de-DE" sz="2800" b="1" dirty="0" smtClean="0"/>
              <a:t>Erkundung </a:t>
            </a:r>
            <a:r>
              <a:rPr lang="de-DE" sz="2800" b="1" dirty="0"/>
              <a:t>des Kirchenraumes</a:t>
            </a:r>
            <a:endParaRPr lang="de-DE" sz="2800" dirty="0"/>
          </a:p>
        </p:txBody>
      </p:sp>
      <p:sp>
        <p:nvSpPr>
          <p:cNvPr id="6" name="Inhaltsplatzhalter 1"/>
          <p:cNvSpPr txBox="1">
            <a:spLocks/>
          </p:cNvSpPr>
          <p:nvPr/>
        </p:nvSpPr>
        <p:spPr>
          <a:xfrm>
            <a:off x="608708" y="4797152"/>
            <a:ext cx="8352928"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startAt="4"/>
            </a:pPr>
            <a:r>
              <a:rPr lang="de-DE" sz="2800" b="1" dirty="0" smtClean="0"/>
              <a:t>Spiritueller </a:t>
            </a:r>
            <a:r>
              <a:rPr lang="de-DE" sz="2800" b="1" dirty="0"/>
              <a:t>Ausklang</a:t>
            </a:r>
            <a:endParaRPr lang="de-DE" sz="2800" dirty="0"/>
          </a:p>
        </p:txBody>
      </p:sp>
      <p:sp>
        <p:nvSpPr>
          <p:cNvPr id="7" name="Inhaltsplatzhalter 1"/>
          <p:cNvSpPr txBox="1">
            <a:spLocks/>
          </p:cNvSpPr>
          <p:nvPr/>
        </p:nvSpPr>
        <p:spPr>
          <a:xfrm>
            <a:off x="608708" y="5445224"/>
            <a:ext cx="8352928"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lvl="0" indent="-514350">
              <a:buFont typeface="+mj-lt"/>
              <a:buAutoNum type="arabicPeriod" startAt="5"/>
            </a:pPr>
            <a:r>
              <a:rPr lang="de-DE" sz="2800" b="1" dirty="0"/>
              <a:t>Nach- und </a:t>
            </a:r>
            <a:r>
              <a:rPr lang="de-DE" sz="2800" b="1" dirty="0" smtClean="0"/>
              <a:t>Weiterarbeit</a:t>
            </a:r>
            <a:endParaRPr lang="de-DE" sz="2800" dirty="0"/>
          </a:p>
        </p:txBody>
      </p:sp>
      <p:sp>
        <p:nvSpPr>
          <p:cNvPr id="8" name="Textfeld 7"/>
          <p:cNvSpPr txBox="1"/>
          <p:nvPr/>
        </p:nvSpPr>
        <p:spPr>
          <a:xfrm>
            <a:off x="611560" y="1772816"/>
            <a:ext cx="4176464" cy="523220"/>
          </a:xfrm>
          <a:prstGeom prst="rect">
            <a:avLst/>
          </a:prstGeom>
          <a:noFill/>
        </p:spPr>
        <p:txBody>
          <a:bodyPr wrap="square" rtlCol="0">
            <a:spAutoFit/>
          </a:bodyPr>
          <a:lstStyle/>
          <a:p>
            <a:r>
              <a:rPr lang="de-DE" sz="2800" b="1" dirty="0" smtClean="0"/>
              <a:t>5 Phasen:</a:t>
            </a:r>
            <a:endParaRPr lang="de-DE" sz="2800" dirty="0"/>
          </a:p>
        </p:txBody>
      </p:sp>
      <p:sp>
        <p:nvSpPr>
          <p:cNvPr id="9" name="Pfeil nach rechts 8">
            <a:hlinkClick r:id="rId3" action="ppaction://hlinkfile"/>
          </p:cNvPr>
          <p:cNvSpPr/>
          <p:nvPr/>
        </p:nvSpPr>
        <p:spPr>
          <a:xfrm>
            <a:off x="6012160" y="2564434"/>
            <a:ext cx="489204" cy="2423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12" name="Pfeil nach rechts 11">
            <a:hlinkClick r:id="rId4" action="ppaction://hlinkfile"/>
          </p:cNvPr>
          <p:cNvSpPr/>
          <p:nvPr/>
        </p:nvSpPr>
        <p:spPr>
          <a:xfrm>
            <a:off x="6876256" y="2564434"/>
            <a:ext cx="504056" cy="2423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14" name="Pfeil nach rechts 13">
            <a:hlinkClick r:id="rId5" action="ppaction://hlinkfile"/>
          </p:cNvPr>
          <p:cNvSpPr/>
          <p:nvPr/>
        </p:nvSpPr>
        <p:spPr>
          <a:xfrm>
            <a:off x="5997308" y="4355492"/>
            <a:ext cx="504056" cy="21762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100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3528" y="1484784"/>
            <a:ext cx="8352928" cy="4032448"/>
          </a:xfrm>
        </p:spPr>
        <p:txBody>
          <a:bodyPr>
            <a:normAutofit/>
          </a:bodyPr>
          <a:lstStyle/>
          <a:p>
            <a:pPr marL="0" indent="0">
              <a:buNone/>
            </a:pPr>
            <a:r>
              <a:rPr lang="de-DE" sz="2800" b="1" dirty="0"/>
              <a:t>Methodisch-didaktische Überlegungen und </a:t>
            </a:r>
            <a:r>
              <a:rPr lang="de-DE" sz="2800" b="1" dirty="0" smtClean="0"/>
              <a:t>Hinweise</a:t>
            </a:r>
          </a:p>
          <a:p>
            <a:r>
              <a:rPr lang="de-DE" sz="2800" dirty="0" smtClean="0"/>
              <a:t>„inszenierte </a:t>
            </a:r>
            <a:r>
              <a:rPr lang="de-DE" sz="2800" dirty="0"/>
              <a:t>persönliche Begegnung“ (</a:t>
            </a:r>
            <a:r>
              <a:rPr lang="de-DE" sz="2800" dirty="0" smtClean="0"/>
              <a:t>Rupp: </a:t>
            </a:r>
            <a:r>
              <a:rPr lang="de-DE" sz="2800" dirty="0"/>
              <a:t>17)</a:t>
            </a:r>
          </a:p>
          <a:p>
            <a:r>
              <a:rPr lang="de-DE" sz="2800" dirty="0" smtClean="0"/>
              <a:t>Ineinander dreier Ansätze:</a:t>
            </a:r>
          </a:p>
          <a:p>
            <a:pPr lvl="1"/>
            <a:r>
              <a:rPr lang="de-DE" dirty="0" smtClean="0"/>
              <a:t>Kirchenerkundung</a:t>
            </a:r>
            <a:endParaRPr lang="de-DE" dirty="0"/>
          </a:p>
          <a:p>
            <a:pPr lvl="1"/>
            <a:r>
              <a:rPr lang="de-DE" dirty="0"/>
              <a:t>Geistliche </a:t>
            </a:r>
            <a:r>
              <a:rPr lang="de-DE" dirty="0" smtClean="0"/>
              <a:t>Führung</a:t>
            </a:r>
            <a:endParaRPr lang="de-DE" dirty="0"/>
          </a:p>
          <a:p>
            <a:pPr lvl="1"/>
            <a:r>
              <a:rPr lang="de-DE" dirty="0"/>
              <a:t>Ganzheitliche Kirchenerschließung </a:t>
            </a:r>
            <a:endParaRPr lang="de-DE" dirty="0" smtClean="0"/>
          </a:p>
          <a:p>
            <a:r>
              <a:rPr lang="de-DE" sz="2800" dirty="0" smtClean="0"/>
              <a:t>Lernen an einem originalen Ort</a:t>
            </a:r>
            <a:endParaRPr lang="de-DE" sz="2800" dirty="0"/>
          </a:p>
        </p:txBody>
      </p:sp>
    </p:spTree>
    <p:extLst>
      <p:ext uri="{BB962C8B-B14F-4D97-AF65-F5344CB8AC3E}">
        <p14:creationId xmlns:p14="http://schemas.microsoft.com/office/powerpoint/2010/main" val="601102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3528" y="1484784"/>
            <a:ext cx="8352928" cy="4752528"/>
          </a:xfrm>
        </p:spPr>
        <p:txBody>
          <a:bodyPr>
            <a:normAutofit/>
          </a:bodyPr>
          <a:lstStyle/>
          <a:p>
            <a:pPr marL="0" indent="0">
              <a:buNone/>
            </a:pPr>
            <a:r>
              <a:rPr lang="de-DE" b="1" dirty="0" smtClean="0"/>
              <a:t>Didaktische Prinzipien</a:t>
            </a:r>
          </a:p>
          <a:p>
            <a:pPr marL="514350" lvl="0" indent="-514350">
              <a:buFont typeface="+mj-lt"/>
              <a:buAutoNum type="arabicPeriod"/>
            </a:pPr>
            <a:r>
              <a:rPr lang="de-DE" dirty="0" smtClean="0"/>
              <a:t>das </a:t>
            </a:r>
            <a:r>
              <a:rPr lang="de-DE" dirty="0"/>
              <a:t>tun, was dorthin </a:t>
            </a:r>
            <a:r>
              <a:rPr lang="de-DE" dirty="0" smtClean="0"/>
              <a:t>gehört </a:t>
            </a:r>
            <a:endParaRPr lang="de-DE" dirty="0"/>
          </a:p>
          <a:p>
            <a:pPr marL="514350" lvl="0" indent="-514350">
              <a:buFont typeface="+mj-lt"/>
              <a:buAutoNum type="arabicPeriod"/>
            </a:pPr>
            <a:r>
              <a:rPr lang="de-DE" dirty="0" smtClean="0"/>
              <a:t>von </a:t>
            </a:r>
            <a:r>
              <a:rPr lang="de-DE" dirty="0"/>
              <a:t>außen nach </a:t>
            </a:r>
            <a:r>
              <a:rPr lang="de-DE" dirty="0" smtClean="0"/>
              <a:t>innen</a:t>
            </a:r>
            <a:endParaRPr lang="de-DE" dirty="0"/>
          </a:p>
          <a:p>
            <a:pPr marL="514350" indent="-514350">
              <a:buFont typeface="+mj-lt"/>
              <a:buAutoNum type="arabicPeriod"/>
            </a:pPr>
            <a:r>
              <a:rPr lang="de-DE" dirty="0"/>
              <a:t>p</a:t>
            </a:r>
            <a:r>
              <a:rPr lang="de-DE" dirty="0" smtClean="0"/>
              <a:t>erformatives Lernen</a:t>
            </a:r>
            <a:endParaRPr lang="de-DE" dirty="0"/>
          </a:p>
          <a:p>
            <a:pPr marL="514350" indent="-514350">
              <a:buFont typeface="+mj-lt"/>
              <a:buAutoNum type="arabicPeriod"/>
            </a:pPr>
            <a:r>
              <a:rPr lang="de-DE" dirty="0" smtClean="0"/>
              <a:t>Aneignung </a:t>
            </a:r>
            <a:r>
              <a:rPr lang="de-DE" dirty="0"/>
              <a:t>statt </a:t>
            </a:r>
            <a:r>
              <a:rPr lang="de-DE" dirty="0" smtClean="0"/>
              <a:t>Vermittlung </a:t>
            </a:r>
            <a:endParaRPr lang="de-DE" dirty="0"/>
          </a:p>
          <a:p>
            <a:pPr marL="514350" indent="-514350">
              <a:buFont typeface="+mj-lt"/>
              <a:buAutoNum type="arabicPeriod"/>
            </a:pPr>
            <a:r>
              <a:rPr lang="de-DE" dirty="0" smtClean="0"/>
              <a:t>Verlangsamung </a:t>
            </a:r>
            <a:endParaRPr lang="de-DE" dirty="0"/>
          </a:p>
          <a:p>
            <a:pPr marL="514350" lvl="0" indent="-514350">
              <a:buFont typeface="+mj-lt"/>
              <a:buAutoNum type="arabicPeriod"/>
            </a:pPr>
            <a:r>
              <a:rPr lang="de-DE" dirty="0"/>
              <a:t>wahrnehmen – deuten – </a:t>
            </a:r>
            <a:r>
              <a:rPr lang="de-DE" dirty="0" smtClean="0"/>
              <a:t>darstellen</a:t>
            </a:r>
          </a:p>
          <a:p>
            <a:pPr marL="0" lvl="0" indent="0">
              <a:buNone/>
            </a:pPr>
            <a:r>
              <a:rPr lang="de-DE" sz="1800" dirty="0" smtClean="0"/>
              <a:t>(nach Rupp</a:t>
            </a:r>
            <a:r>
              <a:rPr lang="de-DE" sz="1800" dirty="0"/>
              <a:t>: </a:t>
            </a:r>
            <a:r>
              <a:rPr lang="de-DE" sz="1800" dirty="0" smtClean="0"/>
              <a:t>229-235)</a:t>
            </a:r>
            <a:endParaRPr lang="de-DE" sz="1800" dirty="0"/>
          </a:p>
        </p:txBody>
      </p:sp>
    </p:spTree>
    <p:extLst>
      <p:ext uri="{BB962C8B-B14F-4D97-AF65-F5344CB8AC3E}">
        <p14:creationId xmlns:p14="http://schemas.microsoft.com/office/powerpoint/2010/main" val="414699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3528" y="1484784"/>
            <a:ext cx="8352928" cy="4032448"/>
          </a:xfrm>
        </p:spPr>
        <p:txBody>
          <a:bodyPr>
            <a:normAutofit/>
          </a:bodyPr>
          <a:lstStyle/>
          <a:p>
            <a:pPr marL="0" indent="0">
              <a:buNone/>
            </a:pPr>
            <a:r>
              <a:rPr lang="de-DE" b="1" dirty="0" smtClean="0"/>
              <a:t>Methodik </a:t>
            </a:r>
          </a:p>
          <a:p>
            <a:pPr marL="514350" indent="-514350">
              <a:buFont typeface="+mj-lt"/>
              <a:buAutoNum type="arabicPeriod"/>
            </a:pPr>
            <a:r>
              <a:rPr lang="de-DE" dirty="0" smtClean="0"/>
              <a:t>erspüren </a:t>
            </a:r>
            <a:r>
              <a:rPr lang="de-DE" dirty="0"/>
              <a:t>und erfahren </a:t>
            </a:r>
          </a:p>
          <a:p>
            <a:pPr marL="514350" indent="-514350">
              <a:buFont typeface="+mj-lt"/>
              <a:buAutoNum type="arabicPeriod"/>
            </a:pPr>
            <a:r>
              <a:rPr lang="de-DE" dirty="0"/>
              <a:t>kreativ sein </a:t>
            </a:r>
          </a:p>
          <a:p>
            <a:pPr marL="514350" indent="-514350">
              <a:buFont typeface="+mj-lt"/>
              <a:buAutoNum type="arabicPeriod"/>
            </a:pPr>
            <a:r>
              <a:rPr lang="de-DE" dirty="0"/>
              <a:t>bewegen und körperlich erleben </a:t>
            </a:r>
            <a:endParaRPr lang="de-DE" dirty="0" smtClean="0"/>
          </a:p>
          <a:p>
            <a:pPr marL="0" indent="0">
              <a:buNone/>
            </a:pPr>
            <a:r>
              <a:rPr lang="de-DE" sz="1800" dirty="0" smtClean="0"/>
              <a:t>(nach Rupp</a:t>
            </a:r>
            <a:r>
              <a:rPr lang="de-DE" sz="1800" dirty="0"/>
              <a:t>: </a:t>
            </a:r>
            <a:r>
              <a:rPr lang="de-DE" sz="1800" dirty="0" smtClean="0"/>
              <a:t>271-279)</a:t>
            </a:r>
            <a:endParaRPr lang="de-DE" sz="1800" dirty="0"/>
          </a:p>
          <a:p>
            <a:pPr marL="0" indent="0">
              <a:buNone/>
            </a:pPr>
            <a:endParaRPr lang="de-DE" dirty="0"/>
          </a:p>
        </p:txBody>
      </p:sp>
    </p:spTree>
    <p:extLst>
      <p:ext uri="{BB962C8B-B14F-4D97-AF65-F5344CB8AC3E}">
        <p14:creationId xmlns:p14="http://schemas.microsoft.com/office/powerpoint/2010/main" val="477683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3528" y="1412776"/>
            <a:ext cx="8352928" cy="4824536"/>
          </a:xfrm>
        </p:spPr>
        <p:txBody>
          <a:bodyPr>
            <a:normAutofit fontScale="25000" lnSpcReduction="20000"/>
          </a:bodyPr>
          <a:lstStyle/>
          <a:p>
            <a:pPr marL="0" indent="0">
              <a:buNone/>
            </a:pPr>
            <a:r>
              <a:rPr lang="de-DE" sz="12800" b="1" dirty="0"/>
              <a:t>Unterschiedliche </a:t>
            </a:r>
            <a:r>
              <a:rPr lang="de-DE" sz="12800" b="1" dirty="0" smtClean="0"/>
              <a:t>Auslegungsansätze</a:t>
            </a:r>
          </a:p>
          <a:p>
            <a:r>
              <a:rPr lang="de-DE" sz="12800" dirty="0" smtClean="0"/>
              <a:t>stadtgeschichtlich</a:t>
            </a:r>
          </a:p>
          <a:p>
            <a:r>
              <a:rPr lang="de-DE" sz="12800" dirty="0" smtClean="0"/>
              <a:t>kunstgeschichtlich</a:t>
            </a:r>
            <a:endParaRPr lang="de-DE" sz="12800" dirty="0"/>
          </a:p>
          <a:p>
            <a:pPr lvl="0"/>
            <a:r>
              <a:rPr lang="de-DE" sz="12800" dirty="0" smtClean="0"/>
              <a:t>semiotisch</a:t>
            </a:r>
          </a:p>
          <a:p>
            <a:pPr lvl="0"/>
            <a:r>
              <a:rPr lang="de-DE" sz="12800" dirty="0" smtClean="0"/>
              <a:t>liturgisch</a:t>
            </a:r>
          </a:p>
          <a:p>
            <a:pPr lvl="0"/>
            <a:r>
              <a:rPr lang="de-DE" sz="12800" dirty="0" smtClean="0"/>
              <a:t>verkündigend</a:t>
            </a:r>
          </a:p>
          <a:p>
            <a:pPr lvl="0"/>
            <a:r>
              <a:rPr lang="de-DE" sz="12800" dirty="0" smtClean="0"/>
              <a:t>biografisch</a:t>
            </a:r>
            <a:endParaRPr lang="de-DE" sz="12800" dirty="0"/>
          </a:p>
          <a:p>
            <a:pPr lvl="0"/>
            <a:r>
              <a:rPr lang="de-DE" sz="12800" dirty="0" smtClean="0"/>
              <a:t>frömmigkeitsgeschichtlich</a:t>
            </a:r>
          </a:p>
          <a:p>
            <a:pPr lvl="0"/>
            <a:r>
              <a:rPr lang="de-DE" sz="12800" dirty="0" smtClean="0"/>
              <a:t>phänomenologisch</a:t>
            </a:r>
          </a:p>
          <a:p>
            <a:pPr lvl="0"/>
            <a:r>
              <a:rPr lang="de-DE" sz="12800" dirty="0" err="1"/>
              <a:t>m</a:t>
            </a:r>
            <a:r>
              <a:rPr lang="de-DE" sz="12800" dirty="0" err="1" smtClean="0"/>
              <a:t>ystagogisch</a:t>
            </a:r>
            <a:r>
              <a:rPr lang="de-DE" sz="12800" dirty="0" smtClean="0"/>
              <a:t>                             </a:t>
            </a:r>
            <a:r>
              <a:rPr lang="de-DE" sz="7200" dirty="0" smtClean="0"/>
              <a:t>  		     (nach Rupp: 17)</a:t>
            </a:r>
            <a:endParaRPr lang="de-DE" sz="7200" dirty="0"/>
          </a:p>
          <a:p>
            <a:pPr marL="0" indent="0">
              <a:buNone/>
            </a:pPr>
            <a:endParaRPr lang="de-DE" dirty="0" smtClean="0"/>
          </a:p>
          <a:p>
            <a:pPr marL="0" indent="0">
              <a:buNone/>
            </a:pPr>
            <a:endParaRPr lang="de-DE" dirty="0" smtClean="0"/>
          </a:p>
        </p:txBody>
      </p:sp>
    </p:spTree>
    <p:extLst>
      <p:ext uri="{BB962C8B-B14F-4D97-AF65-F5344CB8AC3E}">
        <p14:creationId xmlns:p14="http://schemas.microsoft.com/office/powerpoint/2010/main" val="4149525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3528" y="1484784"/>
            <a:ext cx="8352928" cy="4032448"/>
          </a:xfrm>
        </p:spPr>
        <p:txBody>
          <a:bodyPr>
            <a:normAutofit/>
          </a:bodyPr>
          <a:lstStyle/>
          <a:p>
            <a:pPr marL="0" indent="0">
              <a:buNone/>
            </a:pPr>
            <a:r>
              <a:rPr lang="de-DE" b="1" dirty="0" smtClean="0"/>
              <a:t>Lehrerkompetenzen</a:t>
            </a:r>
            <a:endParaRPr lang="de-DE" dirty="0"/>
          </a:p>
          <a:p>
            <a:r>
              <a:rPr lang="de-DE" dirty="0"/>
              <a:t>Vertrautheit mit dem Kirchenraum und der Kirche vor Ort</a:t>
            </a:r>
          </a:p>
          <a:p>
            <a:r>
              <a:rPr lang="de-DE" dirty="0" smtClean="0"/>
              <a:t>„</a:t>
            </a:r>
            <a:r>
              <a:rPr lang="de-DE" dirty="0"/>
              <a:t>Ambiguitätstoleranz und realistische Zieloptionen“ </a:t>
            </a:r>
            <a:endParaRPr lang="de-DE" dirty="0" smtClean="0"/>
          </a:p>
          <a:p>
            <a:pPr marL="0" indent="0">
              <a:buNone/>
            </a:pPr>
            <a:r>
              <a:rPr lang="de-DE" sz="1800" dirty="0" smtClean="0"/>
              <a:t>(nach </a:t>
            </a:r>
            <a:r>
              <a:rPr lang="de-DE" sz="1800" dirty="0" err="1" smtClean="0"/>
              <a:t>Mendl</a:t>
            </a:r>
            <a:r>
              <a:rPr lang="de-DE" sz="1800" dirty="0" smtClean="0"/>
              <a:t>: 101f.)</a:t>
            </a:r>
          </a:p>
          <a:p>
            <a:endParaRPr lang="de-DE" dirty="0"/>
          </a:p>
          <a:p>
            <a:endParaRPr lang="de-DE" dirty="0" smtClean="0"/>
          </a:p>
          <a:p>
            <a:pPr marL="0" indent="0">
              <a:buNone/>
            </a:pPr>
            <a:endParaRPr lang="de-DE" dirty="0"/>
          </a:p>
          <a:p>
            <a:endParaRPr lang="de-DE" dirty="0" smtClean="0"/>
          </a:p>
          <a:p>
            <a:endParaRPr lang="de-DE" dirty="0"/>
          </a:p>
          <a:p>
            <a:pPr marL="0" indent="0">
              <a:buNone/>
            </a:pPr>
            <a:endParaRPr lang="de-DE" dirty="0" smtClean="0"/>
          </a:p>
        </p:txBody>
      </p:sp>
    </p:spTree>
    <p:extLst>
      <p:ext uri="{BB962C8B-B14F-4D97-AF65-F5344CB8AC3E}">
        <p14:creationId xmlns:p14="http://schemas.microsoft.com/office/powerpoint/2010/main" val="10116881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3528" y="1484784"/>
            <a:ext cx="8352928" cy="4687416"/>
          </a:xfrm>
        </p:spPr>
        <p:txBody>
          <a:bodyPr>
            <a:normAutofit fontScale="47500" lnSpcReduction="20000"/>
          </a:bodyPr>
          <a:lstStyle/>
          <a:p>
            <a:pPr marL="0" indent="0">
              <a:buNone/>
            </a:pPr>
            <a:r>
              <a:rPr lang="de-DE" sz="5900" b="1" dirty="0" smtClean="0"/>
              <a:t>Lehrplanbezug</a:t>
            </a:r>
          </a:p>
          <a:p>
            <a:endParaRPr lang="de-DE" sz="3400" b="1" dirty="0"/>
          </a:p>
          <a:p>
            <a:pPr marL="0" indent="0">
              <a:buNone/>
            </a:pPr>
            <a:r>
              <a:rPr lang="de-DE" sz="3400" b="1" dirty="0" smtClean="0"/>
              <a:t>K </a:t>
            </a:r>
            <a:r>
              <a:rPr lang="de-DE" sz="3400" b="1" dirty="0"/>
              <a:t>5.5 Unsere Kirchen: „Ortszeichen“ weltweiten christlichen Glaubens [→ </a:t>
            </a:r>
            <a:r>
              <a:rPr lang="de-DE" sz="3400" b="1" dirty="0" err="1"/>
              <a:t>Ev</a:t>
            </a:r>
            <a:r>
              <a:rPr lang="de-DE" sz="3400" b="1" dirty="0"/>
              <a:t> 5.2]  (ca. 11 Stunden)</a:t>
            </a:r>
          </a:p>
          <a:p>
            <a:pPr marL="0" indent="0">
              <a:buNone/>
            </a:pPr>
            <a:r>
              <a:rPr lang="de-DE" sz="3400" dirty="0"/>
              <a:t>Die Schüler sind mit Kirchenbauten und -räumen unterschiedlich vertraut. Ausgehend von der bewusst erlebten </a:t>
            </a:r>
            <a:r>
              <a:rPr lang="de-DE" sz="3400" b="1" dirty="0">
                <a:solidFill>
                  <a:srgbClr val="C00000"/>
                </a:solidFill>
              </a:rPr>
              <a:t>Atmosphäre eines Kirchenraums </a:t>
            </a:r>
            <a:r>
              <a:rPr lang="de-DE" sz="3400" dirty="0"/>
              <a:t>sollen sie </a:t>
            </a:r>
            <a:r>
              <a:rPr lang="de-DE" sz="3400" b="1" dirty="0">
                <a:solidFill>
                  <a:srgbClr val="C00000"/>
                </a:solidFill>
              </a:rPr>
              <a:t>Bauform und Ausgestaltung einzelner Kirchen </a:t>
            </a:r>
            <a:r>
              <a:rPr lang="de-DE" sz="3400" dirty="0"/>
              <a:t>kennenlernen und dabei der Glaubensüberzeugung verschiedener Zeiten nachspüren. Bei aller Vielfalt können sie das Vertrauen auf Jesus Christus als tragende Gemeinsamkeit wahrnehmen. Der Ausblick auf die weltumspannende Dimension dieses Glaubens hilft ihnen, die katholische Weite und Vielgestaltigkeit ihrer Religion zu erfassen. </a:t>
            </a:r>
          </a:p>
          <a:p>
            <a:r>
              <a:rPr lang="de-DE" sz="3400" b="1" dirty="0">
                <a:solidFill>
                  <a:srgbClr val="C00000"/>
                </a:solidFill>
              </a:rPr>
              <a:t>Besuch und Erschließung einer Kirche in der Nähe der Schule: Sensibilität für die sakrale Atmosphäre eines Gottes­hauses und angemessenes Verhalten, grundlegende Ausstattungs- und Funktionselemente katholischer Kirchen</a:t>
            </a:r>
            <a:r>
              <a:rPr lang="de-DE" sz="3400" dirty="0"/>
              <a:t>, ggf. Vergleich mit einer nichtkatholischen Kirche am Ort </a:t>
            </a:r>
          </a:p>
          <a:p>
            <a:r>
              <a:rPr lang="de-DE" sz="3400" dirty="0"/>
              <a:t>verschiedene Stilrichtungen im Kirchenbau und </a:t>
            </a:r>
            <a:r>
              <a:rPr lang="de-DE" sz="3400" b="1" dirty="0">
                <a:solidFill>
                  <a:srgbClr val="C00000"/>
                </a:solidFill>
              </a:rPr>
              <a:t>Werke der Kunst bzw. der Volksfrömmigkeit</a:t>
            </a:r>
            <a:r>
              <a:rPr lang="de-DE" sz="3400" dirty="0"/>
              <a:t>, z. B. Kapellen, </a:t>
            </a:r>
            <a:r>
              <a:rPr lang="de-DE" sz="3400" b="1" dirty="0">
                <a:solidFill>
                  <a:srgbClr val="C00000"/>
                </a:solidFill>
              </a:rPr>
              <a:t>Kreuze, Heiligendarstellungen</a:t>
            </a:r>
            <a:r>
              <a:rPr lang="de-DE" sz="3400" dirty="0"/>
              <a:t>, als Ausdruck des je zeitgemäßen Suchens und Glaubens [→ </a:t>
            </a:r>
            <a:r>
              <a:rPr lang="de-DE" sz="3400" dirty="0" err="1"/>
              <a:t>Ku</a:t>
            </a:r>
            <a:r>
              <a:rPr lang="de-DE" sz="3400" dirty="0"/>
              <a:t> 5.3; D 5.5]; Erkundung vor Ort, ggf. virtueller Rundgang im Internet; die eigene „Traumkirche“ entwerfen, z. B. Skizzen, </a:t>
            </a:r>
            <a:r>
              <a:rPr lang="de-DE" sz="3400" b="1" dirty="0">
                <a:solidFill>
                  <a:srgbClr val="C00000"/>
                </a:solidFill>
              </a:rPr>
              <a:t>Modelle </a:t>
            </a:r>
          </a:p>
          <a:p>
            <a:r>
              <a:rPr lang="de-DE" sz="3400" dirty="0"/>
              <a:t>Kirchen an Mittelpunkten christlicher Gemeinschaft: Pfarrkirche, Dom (→ Festkalender), Petersdom; Vielfalt der Weltkirche, </a:t>
            </a:r>
            <a:r>
              <a:rPr lang="de-DE" sz="3400" b="1" dirty="0">
                <a:solidFill>
                  <a:srgbClr val="C00000"/>
                </a:solidFill>
              </a:rPr>
              <a:t>„Haus aus lebendigen Steinen“ </a:t>
            </a:r>
            <a:r>
              <a:rPr lang="de-DE" sz="3400" dirty="0"/>
              <a:t>(vgl. 1 Petr 2,5), Erschließung des Begriffs „katholisch“ </a:t>
            </a:r>
            <a:endParaRPr lang="de-DE" b="1" dirty="0">
              <a:solidFill>
                <a:srgbClr val="C00000"/>
              </a:solidFill>
            </a:endParaRPr>
          </a:p>
        </p:txBody>
      </p:sp>
    </p:spTree>
    <p:extLst>
      <p:ext uri="{BB962C8B-B14F-4D97-AF65-F5344CB8AC3E}">
        <p14:creationId xmlns:p14="http://schemas.microsoft.com/office/powerpoint/2010/main" val="1162250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3528" y="1484784"/>
            <a:ext cx="8352928" cy="4032448"/>
          </a:xfrm>
        </p:spPr>
        <p:txBody>
          <a:bodyPr>
            <a:normAutofit/>
          </a:bodyPr>
          <a:lstStyle/>
          <a:p>
            <a:pPr marL="0" indent="0">
              <a:buNone/>
            </a:pPr>
            <a:r>
              <a:rPr lang="de-DE" b="1" dirty="0" smtClean="0"/>
              <a:t>Pädagogische Akzente </a:t>
            </a:r>
            <a:r>
              <a:rPr lang="de-DE" sz="1800" dirty="0" smtClean="0"/>
              <a:t>(vgl. Lehrplan 5. Jahrgangsstufe)</a:t>
            </a:r>
          </a:p>
          <a:p>
            <a:r>
              <a:rPr lang="de-DE" dirty="0" smtClean="0"/>
              <a:t>Stärkung von Wissbegierde</a:t>
            </a:r>
            <a:r>
              <a:rPr lang="de-DE" dirty="0"/>
              <a:t>, Freude am Entdecken, </a:t>
            </a:r>
            <a:r>
              <a:rPr lang="de-DE" dirty="0" smtClean="0"/>
              <a:t>hoher </a:t>
            </a:r>
            <a:r>
              <a:rPr lang="de-DE" dirty="0"/>
              <a:t>Motivation und </a:t>
            </a:r>
            <a:r>
              <a:rPr lang="de-DE" dirty="0" smtClean="0"/>
              <a:t>Leistungsbereitschaft</a:t>
            </a:r>
            <a:endParaRPr lang="de-DE" dirty="0"/>
          </a:p>
          <a:p>
            <a:r>
              <a:rPr lang="de-DE" dirty="0" smtClean="0"/>
              <a:t>Kennenlernen verschiedener Hilfsmittel</a:t>
            </a:r>
          </a:p>
          <a:p>
            <a:r>
              <a:rPr lang="de-DE" dirty="0" smtClean="0"/>
              <a:t>Außerdem: </a:t>
            </a:r>
            <a:r>
              <a:rPr lang="de-DE" dirty="0"/>
              <a:t>Befriedigung des Bewegungsdrangs</a:t>
            </a:r>
          </a:p>
          <a:p>
            <a:pPr marL="0" indent="0">
              <a:buNone/>
            </a:pPr>
            <a:endParaRPr lang="de-DE" dirty="0"/>
          </a:p>
          <a:p>
            <a:pPr marL="0" indent="0">
              <a:buNone/>
            </a:pPr>
            <a:endParaRPr lang="de-DE" dirty="0"/>
          </a:p>
        </p:txBody>
      </p:sp>
    </p:spTree>
    <p:extLst>
      <p:ext uri="{BB962C8B-B14F-4D97-AF65-F5344CB8AC3E}">
        <p14:creationId xmlns:p14="http://schemas.microsoft.com/office/powerpoint/2010/main" val="1599404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3528" y="1484784"/>
            <a:ext cx="8352928" cy="4032448"/>
          </a:xfrm>
        </p:spPr>
        <p:txBody>
          <a:bodyPr>
            <a:normAutofit/>
          </a:bodyPr>
          <a:lstStyle/>
          <a:p>
            <a:pPr marL="0" indent="0">
              <a:buNone/>
            </a:pPr>
            <a:r>
              <a:rPr lang="de-DE" b="1" dirty="0" smtClean="0"/>
              <a:t>Umsetzung im Unterricht</a:t>
            </a:r>
            <a:endParaRPr lang="de-DE" dirty="0" smtClean="0"/>
          </a:p>
          <a:p>
            <a:pPr marL="0" indent="0">
              <a:buNone/>
            </a:pPr>
            <a:endParaRPr lang="de-DE" dirty="0" smtClean="0"/>
          </a:p>
          <a:p>
            <a:pPr marL="0" indent="0">
              <a:buNone/>
            </a:pPr>
            <a:endParaRPr lang="de-DE" dirty="0"/>
          </a:p>
          <a:p>
            <a:pPr marL="0" indent="0">
              <a:buNone/>
            </a:pPr>
            <a:r>
              <a:rPr lang="de-DE" dirty="0"/>
              <a:t>(</a:t>
            </a:r>
            <a:r>
              <a:rPr lang="de-DE" dirty="0" smtClean="0"/>
              <a:t>vgl. ausgeteilter Sequenzplan)</a:t>
            </a:r>
            <a:endParaRPr lang="de-DE" dirty="0"/>
          </a:p>
        </p:txBody>
      </p:sp>
    </p:spTree>
    <p:extLst>
      <p:ext uri="{BB962C8B-B14F-4D97-AF65-F5344CB8AC3E}">
        <p14:creationId xmlns:p14="http://schemas.microsoft.com/office/powerpoint/2010/main" val="664211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44624"/>
            <a:ext cx="7772400" cy="2232248"/>
          </a:xfrm>
        </p:spPr>
        <p:txBody>
          <a:bodyPr>
            <a:noAutofit/>
          </a:bodyPr>
          <a:lstStyle/>
          <a:p>
            <a:r>
              <a:rPr lang="de-DE" sz="2800" b="1" dirty="0" smtClean="0"/>
              <a:t>Regionale Fortbildung</a:t>
            </a:r>
            <a:br>
              <a:rPr lang="de-DE" sz="2800" b="1" dirty="0" smtClean="0"/>
            </a:br>
            <a:r>
              <a:rPr lang="de-DE" sz="2800" b="1" dirty="0" smtClean="0"/>
              <a:t>„Kirchenraumpädagogik konkret – ein Kinderkirchenführer aus dem RU der Jahrgangsstufe 5 für St. Pius in Aschaffenburg“</a:t>
            </a:r>
            <a:br>
              <a:rPr lang="de-DE" sz="2800" b="1" dirty="0" smtClean="0"/>
            </a:br>
            <a:endParaRPr lang="en-US" sz="2800" b="1" dirty="0"/>
          </a:p>
        </p:txBody>
      </p:sp>
      <p:pic>
        <p:nvPicPr>
          <p:cNvPr id="3" name="Picture 2" descr="C:\Users\Katharina\Documents\Religion versch. Klassen\Kronberg Reli 5\kirche\DSC_095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1916832"/>
            <a:ext cx="5387536" cy="3578289"/>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1979712" y="5661248"/>
            <a:ext cx="5112568" cy="646331"/>
          </a:xfrm>
          <a:prstGeom prst="rect">
            <a:avLst/>
          </a:prstGeom>
          <a:noFill/>
        </p:spPr>
        <p:txBody>
          <a:bodyPr wrap="square" rtlCol="0">
            <a:spAutoFit/>
          </a:bodyPr>
          <a:lstStyle/>
          <a:p>
            <a:pPr algn="ctr"/>
            <a:r>
              <a:rPr lang="de-DE" b="1" dirty="0"/>
              <a:t>Aschaffenburg, 10.10.2012</a:t>
            </a:r>
            <a:br>
              <a:rPr lang="de-DE" b="1" dirty="0"/>
            </a:br>
            <a:r>
              <a:rPr lang="de-DE" b="1" dirty="0"/>
              <a:t>Katharina Herold</a:t>
            </a:r>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514350" indent="-514350">
              <a:buFont typeface="+mj-lt"/>
              <a:buAutoNum type="arabicPeriod" startAt="2"/>
            </a:pPr>
            <a:r>
              <a:rPr lang="de-DE" b="1" dirty="0" smtClean="0"/>
              <a:t>Kinderkirchenführer</a:t>
            </a:r>
            <a:endParaRPr lang="de-DE" b="1" dirty="0"/>
          </a:p>
        </p:txBody>
      </p:sp>
    </p:spTree>
    <p:extLst>
      <p:ext uri="{BB962C8B-B14F-4D97-AF65-F5344CB8AC3E}">
        <p14:creationId xmlns:p14="http://schemas.microsoft.com/office/powerpoint/2010/main" val="159164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3528" y="1484784"/>
            <a:ext cx="8352928" cy="4032448"/>
          </a:xfrm>
        </p:spPr>
        <p:txBody>
          <a:bodyPr>
            <a:normAutofit/>
          </a:bodyPr>
          <a:lstStyle/>
          <a:p>
            <a:pPr marL="0" indent="0">
              <a:buNone/>
            </a:pPr>
            <a:r>
              <a:rPr lang="de-DE" b="1" dirty="0" smtClean="0"/>
              <a:t>Die </a:t>
            </a:r>
            <a:r>
              <a:rPr lang="de-DE" b="1" dirty="0"/>
              <a:t>Entstehung des Kinderkirchenführers</a:t>
            </a:r>
            <a:endParaRPr lang="de-DE" dirty="0"/>
          </a:p>
          <a:p>
            <a:pPr lvl="0"/>
            <a:r>
              <a:rPr lang="de-DE" dirty="0"/>
              <a:t>Vorarbeit durch die Lehrkraft: Zusammenfassen einiger Informationen über die Kirche und ihre Innenausstattung </a:t>
            </a:r>
            <a:endParaRPr lang="de-DE" dirty="0" smtClean="0"/>
          </a:p>
          <a:p>
            <a:pPr lvl="0"/>
            <a:r>
              <a:rPr lang="de-DE" dirty="0" smtClean="0"/>
              <a:t>Aufgabe </a:t>
            </a:r>
            <a:r>
              <a:rPr lang="de-DE" dirty="0"/>
              <a:t>der Kinder: </a:t>
            </a:r>
            <a:r>
              <a:rPr lang="de-DE" dirty="0" smtClean="0"/>
              <a:t>Bearbeitung und Gestaltung der Texte</a:t>
            </a:r>
          </a:p>
        </p:txBody>
      </p:sp>
      <p:sp>
        <p:nvSpPr>
          <p:cNvPr id="3" name="Pfeil nach rechts 2">
            <a:hlinkClick r:id="rId3" action="ppaction://hlinkfile"/>
          </p:cNvPr>
          <p:cNvSpPr/>
          <p:nvPr/>
        </p:nvSpPr>
        <p:spPr>
          <a:xfrm>
            <a:off x="6372200" y="4247108"/>
            <a:ext cx="576064"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4" name="Pfeil nach rechts 3">
            <a:hlinkClick r:id="rId3" action="ppaction://hlinkfile"/>
          </p:cNvPr>
          <p:cNvSpPr/>
          <p:nvPr/>
        </p:nvSpPr>
        <p:spPr>
          <a:xfrm>
            <a:off x="4932040" y="4247108"/>
            <a:ext cx="576064" cy="2880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339410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3528" y="1484784"/>
            <a:ext cx="8352928" cy="4032448"/>
          </a:xfrm>
        </p:spPr>
        <p:txBody>
          <a:bodyPr>
            <a:normAutofit fontScale="92500" lnSpcReduction="20000"/>
          </a:bodyPr>
          <a:lstStyle/>
          <a:p>
            <a:pPr marL="0" indent="0">
              <a:buNone/>
            </a:pPr>
            <a:r>
              <a:rPr lang="de-DE" b="1" dirty="0"/>
              <a:t>Form des </a:t>
            </a:r>
            <a:r>
              <a:rPr lang="de-DE" b="1" dirty="0" smtClean="0"/>
              <a:t>Kinderkirchenführers</a:t>
            </a:r>
            <a:endParaRPr lang="de-DE" dirty="0"/>
          </a:p>
          <a:p>
            <a:pPr lvl="0"/>
            <a:r>
              <a:rPr lang="de-DE" dirty="0"/>
              <a:t>Fakten und </a:t>
            </a:r>
            <a:r>
              <a:rPr lang="de-DE" dirty="0" smtClean="0"/>
              <a:t>Informationen zur Kirche</a:t>
            </a:r>
            <a:endParaRPr lang="de-DE" dirty="0"/>
          </a:p>
          <a:p>
            <a:pPr lvl="0"/>
            <a:r>
              <a:rPr lang="de-DE" dirty="0"/>
              <a:t>Funktion und Hintergründe </a:t>
            </a:r>
            <a:r>
              <a:rPr lang="de-DE" dirty="0" smtClean="0"/>
              <a:t>einzelner </a:t>
            </a:r>
            <a:r>
              <a:rPr lang="de-DE" dirty="0"/>
              <a:t>Ausstattungselemente</a:t>
            </a:r>
          </a:p>
          <a:p>
            <a:pPr lvl="0"/>
            <a:r>
              <a:rPr lang="de-DE" dirty="0" smtClean="0"/>
              <a:t>kirchenraumpädagogische Erkundungsaufgaben für </a:t>
            </a:r>
            <a:r>
              <a:rPr lang="de-DE" dirty="0"/>
              <a:t>die </a:t>
            </a:r>
            <a:r>
              <a:rPr lang="de-DE" dirty="0" smtClean="0"/>
              <a:t> Zielgruppe</a:t>
            </a:r>
            <a:endParaRPr lang="de-DE" dirty="0"/>
          </a:p>
          <a:p>
            <a:pPr lvl="0"/>
            <a:r>
              <a:rPr lang="de-DE" dirty="0"/>
              <a:t>Figur, die durch den Kinderkirchenführer führt</a:t>
            </a:r>
          </a:p>
          <a:p>
            <a:pPr lvl="0"/>
            <a:r>
              <a:rPr lang="de-DE" dirty="0" smtClean="0"/>
              <a:t>Rätsel</a:t>
            </a:r>
            <a:endParaRPr lang="de-DE" dirty="0"/>
          </a:p>
          <a:p>
            <a:pPr lvl="0"/>
            <a:r>
              <a:rPr lang="de-DE" dirty="0" smtClean="0"/>
              <a:t>Kirchenplan</a:t>
            </a:r>
            <a:endParaRPr lang="de-DE" dirty="0"/>
          </a:p>
        </p:txBody>
      </p:sp>
      <p:sp>
        <p:nvSpPr>
          <p:cNvPr id="3" name="Pfeil nach rechts 2">
            <a:hlinkClick r:id="rId3" action="ppaction://hlinkfile"/>
          </p:cNvPr>
          <p:cNvSpPr/>
          <p:nvPr/>
        </p:nvSpPr>
        <p:spPr>
          <a:xfrm>
            <a:off x="5777408" y="4956868"/>
            <a:ext cx="576064"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50674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3528" y="1484784"/>
            <a:ext cx="8352928" cy="4032448"/>
          </a:xfrm>
        </p:spPr>
        <p:txBody>
          <a:bodyPr>
            <a:normAutofit/>
          </a:bodyPr>
          <a:lstStyle/>
          <a:p>
            <a:pPr marL="0" indent="0">
              <a:buNone/>
            </a:pPr>
            <a:r>
              <a:rPr lang="de-DE" b="1" dirty="0"/>
              <a:t>Projekttage: Bau eines Modells der Kirche St. Pius</a:t>
            </a:r>
            <a:endParaRPr lang="de-DE" dirty="0"/>
          </a:p>
          <a:p>
            <a:pPr lvl="0"/>
            <a:r>
              <a:rPr lang="de-DE" dirty="0" smtClean="0"/>
              <a:t>Zusammenstellung möglicher </a:t>
            </a:r>
            <a:r>
              <a:rPr lang="de-DE" dirty="0"/>
              <a:t>Materialien </a:t>
            </a:r>
            <a:r>
              <a:rPr lang="de-DE" dirty="0" smtClean="0"/>
              <a:t>mit </a:t>
            </a:r>
            <a:r>
              <a:rPr lang="de-DE" dirty="0"/>
              <a:t>der Kunstlehrerin </a:t>
            </a:r>
            <a:r>
              <a:rPr lang="de-DE" dirty="0" smtClean="0"/>
              <a:t>(fächerübergreifend)</a:t>
            </a:r>
            <a:endParaRPr lang="de-DE" dirty="0"/>
          </a:p>
          <a:p>
            <a:pPr lvl="0"/>
            <a:r>
              <a:rPr lang="de-DE" dirty="0" smtClean="0"/>
              <a:t>Berechnung </a:t>
            </a:r>
            <a:r>
              <a:rPr lang="de-DE" dirty="0"/>
              <a:t>eines Maßstabs </a:t>
            </a:r>
            <a:r>
              <a:rPr lang="de-DE" dirty="0" smtClean="0"/>
              <a:t>(</a:t>
            </a:r>
            <a:r>
              <a:rPr lang="de-DE" dirty="0"/>
              <a:t>Gebäude</a:t>
            </a:r>
            <a:r>
              <a:rPr lang="de-DE" dirty="0" smtClean="0"/>
              <a:t>: 1:36</a:t>
            </a:r>
            <a:r>
              <a:rPr lang="de-DE" dirty="0"/>
              <a:t>, </a:t>
            </a:r>
            <a:r>
              <a:rPr lang="de-DE" dirty="0" smtClean="0"/>
              <a:t>Innenausstattung: 1:24</a:t>
            </a:r>
            <a:r>
              <a:rPr lang="de-DE" dirty="0"/>
              <a:t>)</a:t>
            </a:r>
          </a:p>
        </p:txBody>
      </p:sp>
    </p:spTree>
    <p:extLst>
      <p:ext uri="{BB962C8B-B14F-4D97-AF65-F5344CB8AC3E}">
        <p14:creationId xmlns:p14="http://schemas.microsoft.com/office/powerpoint/2010/main" val="4493771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3528" y="1484784"/>
            <a:ext cx="8352928" cy="4032448"/>
          </a:xfrm>
        </p:spPr>
        <p:txBody>
          <a:bodyPr>
            <a:normAutofit/>
          </a:bodyPr>
          <a:lstStyle/>
          <a:p>
            <a:pPr marL="0" indent="0">
              <a:buNone/>
            </a:pPr>
            <a:r>
              <a:rPr lang="de-DE" b="1" dirty="0" smtClean="0"/>
              <a:t>Nutzen</a:t>
            </a:r>
            <a:endParaRPr lang="de-DE" dirty="0"/>
          </a:p>
          <a:p>
            <a:pPr lvl="0"/>
            <a:r>
              <a:rPr lang="de-DE" dirty="0" smtClean="0"/>
              <a:t>Erfahrung der Anstrengung</a:t>
            </a:r>
            <a:r>
              <a:rPr lang="de-DE" dirty="0"/>
              <a:t>, die ein solcher Bau </a:t>
            </a:r>
            <a:r>
              <a:rPr lang="de-DE" dirty="0" smtClean="0"/>
              <a:t>kostet, sowie Stolz über das Ergebnis</a:t>
            </a:r>
            <a:endParaRPr lang="de-DE" dirty="0"/>
          </a:p>
          <a:p>
            <a:pPr lvl="0"/>
            <a:r>
              <a:rPr lang="de-DE" dirty="0"/>
              <a:t>k</a:t>
            </a:r>
            <a:r>
              <a:rPr lang="de-DE" dirty="0" smtClean="0"/>
              <a:t>ünstlerische Aktivität</a:t>
            </a:r>
            <a:endParaRPr lang="de-DE" dirty="0"/>
          </a:p>
          <a:p>
            <a:pPr lvl="0"/>
            <a:r>
              <a:rPr lang="de-DE" dirty="0" smtClean="0"/>
              <a:t>Vertiefung </a:t>
            </a:r>
            <a:r>
              <a:rPr lang="de-DE" dirty="0"/>
              <a:t>in Details </a:t>
            </a:r>
          </a:p>
          <a:p>
            <a:pPr lvl="0"/>
            <a:r>
              <a:rPr lang="de-DE" dirty="0" smtClean="0"/>
              <a:t>genaues Hinsehen</a:t>
            </a:r>
            <a:endParaRPr lang="de-DE" dirty="0"/>
          </a:p>
          <a:p>
            <a:pPr lvl="0"/>
            <a:r>
              <a:rPr lang="de-DE" dirty="0" smtClean="0"/>
              <a:t>Teamfähigkeit durch Teamarbeit</a:t>
            </a:r>
            <a:endParaRPr lang="de-DE" dirty="0"/>
          </a:p>
        </p:txBody>
      </p:sp>
    </p:spTree>
    <p:extLst>
      <p:ext uri="{BB962C8B-B14F-4D97-AF65-F5344CB8AC3E}">
        <p14:creationId xmlns:p14="http://schemas.microsoft.com/office/powerpoint/2010/main" val="12156796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Katharina\Documents\Religion versch. Klassen\Kronberg Reli 5\kirche\DSC_09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191430"/>
            <a:ext cx="4248472" cy="282174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Katharina\Documents\Religion versch. Klassen\Kronberg Reli 5\kirche\DSC_098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153" r="11165"/>
          <a:stretch/>
        </p:blipFill>
        <p:spPr bwMode="auto">
          <a:xfrm>
            <a:off x="4867734" y="4137000"/>
            <a:ext cx="3774108" cy="2055554"/>
          </a:xfrm>
          <a:prstGeom prst="rect">
            <a:avLst/>
          </a:prstGeom>
          <a:noFill/>
          <a:extLst>
            <a:ext uri="{909E8E84-426E-40DD-AFC4-6F175D3DCCD1}">
              <a14:hiddenFill xmlns:a14="http://schemas.microsoft.com/office/drawing/2010/main">
                <a:solidFill>
                  <a:srgbClr val="FFFFFF"/>
                </a:solidFill>
              </a14:hiddenFill>
            </a:ext>
          </a:extLst>
        </p:spPr>
      </p:pic>
      <p:sp>
        <p:nvSpPr>
          <p:cNvPr id="4" name="Inhaltsplatzhalter 1"/>
          <p:cNvSpPr>
            <a:spLocks noGrp="1"/>
          </p:cNvSpPr>
          <p:nvPr>
            <p:ph idx="1"/>
          </p:nvPr>
        </p:nvSpPr>
        <p:spPr>
          <a:xfrm>
            <a:off x="395536" y="1412776"/>
            <a:ext cx="8352928" cy="648072"/>
          </a:xfrm>
        </p:spPr>
        <p:txBody>
          <a:bodyPr>
            <a:normAutofit/>
          </a:bodyPr>
          <a:lstStyle/>
          <a:p>
            <a:pPr marL="0" indent="0">
              <a:buNone/>
            </a:pPr>
            <a:r>
              <a:rPr lang="de-DE" b="1" dirty="0" smtClean="0"/>
              <a:t>Impressionen</a:t>
            </a:r>
            <a:endParaRPr lang="de-DE" b="1" dirty="0"/>
          </a:p>
        </p:txBody>
      </p:sp>
    </p:spTree>
    <p:extLst>
      <p:ext uri="{BB962C8B-B14F-4D97-AF65-F5344CB8AC3E}">
        <p14:creationId xmlns:p14="http://schemas.microsoft.com/office/powerpoint/2010/main" val="7009355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Katharina\Documents\Religion versch. Klassen\Kronberg Reli 5\kirche\DSC_100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045"/>
          <a:stretch/>
        </p:blipFill>
        <p:spPr bwMode="auto">
          <a:xfrm>
            <a:off x="464221" y="1268760"/>
            <a:ext cx="4221460" cy="308263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Katharina\Documents\Religion versch. Klassen\Kronberg Reli 5\kirche\DSC_101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080" b="12145"/>
          <a:stretch/>
        </p:blipFill>
        <p:spPr bwMode="auto">
          <a:xfrm>
            <a:off x="4788024" y="3284984"/>
            <a:ext cx="3766950" cy="2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1901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Katharina\Documents\Religion versch. Klassen\Kronberg Reli 5\kirche\DSC_1016.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32699" t="7334" r="10664"/>
          <a:stretch/>
        </p:blipFill>
        <p:spPr bwMode="auto">
          <a:xfrm>
            <a:off x="467544" y="1484784"/>
            <a:ext cx="3255004" cy="3537173"/>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Katharina\Documents\Religion versch. Klassen\Kronberg Reli 5\kirche\DSC_102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082" r="2816"/>
          <a:stretch/>
        </p:blipFill>
        <p:spPr bwMode="auto">
          <a:xfrm>
            <a:off x="3851920" y="2996951"/>
            <a:ext cx="4788833" cy="318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7845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Katharina\Documents\Religion versch. Klassen\Kronberg Reli 5\kirche\DSC_103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695" t="5877"/>
          <a:stretch/>
        </p:blipFill>
        <p:spPr bwMode="auto">
          <a:xfrm>
            <a:off x="5652120" y="2963292"/>
            <a:ext cx="3345839" cy="325265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Katharina\Documents\Religion versch. Klassen\Kronberg Reli 5\kirche\DSC_10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605" y="1484783"/>
            <a:ext cx="5222499" cy="346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7511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Katharina\Documents\Religion versch. Klassen\Kronberg Reli 5\kirche\DSC_103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944" t="2113"/>
          <a:stretch/>
        </p:blipFill>
        <p:spPr bwMode="auto">
          <a:xfrm>
            <a:off x="683568" y="2283667"/>
            <a:ext cx="3777253" cy="2788879"/>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Katharina\Documents\Religion versch. Klassen\Kronberg Reli 5\kirche\DSC_104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472" t="15914" r="27501"/>
          <a:stretch/>
        </p:blipFill>
        <p:spPr bwMode="auto">
          <a:xfrm>
            <a:off x="5259273" y="1556792"/>
            <a:ext cx="3166133" cy="4530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777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de-DE" b="1" dirty="0" smtClean="0"/>
              <a:t>Gliederung</a:t>
            </a:r>
            <a:endParaRPr lang="de-DE" dirty="0" smtClean="0"/>
          </a:p>
          <a:p>
            <a:pPr marL="514350" indent="-514350">
              <a:buFont typeface="+mj-lt"/>
              <a:buAutoNum type="arabicPeriod"/>
            </a:pPr>
            <a:r>
              <a:rPr lang="de-DE" dirty="0"/>
              <a:t>Theorie der Kirchenraumpädagogik mit konkreten Beispielen aus der Unterrichtspraxis</a:t>
            </a:r>
          </a:p>
          <a:p>
            <a:pPr marL="514350" indent="-514350">
              <a:buFont typeface="+mj-lt"/>
              <a:buAutoNum type="arabicPeriod"/>
            </a:pPr>
            <a:r>
              <a:rPr lang="de-DE" dirty="0" smtClean="0"/>
              <a:t>Kinderkirchenführer</a:t>
            </a:r>
            <a:endParaRPr lang="de-DE" dirty="0"/>
          </a:p>
        </p:txBody>
      </p:sp>
    </p:spTree>
    <p:extLst>
      <p:ext uri="{BB962C8B-B14F-4D97-AF65-F5344CB8AC3E}">
        <p14:creationId xmlns:p14="http://schemas.microsoft.com/office/powerpoint/2010/main" val="13080357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Katharina\Documents\Religion versch. Klassen\Kronberg Reli 5\kirche\DSC_104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60" r="18040"/>
          <a:stretch/>
        </p:blipFill>
        <p:spPr bwMode="auto">
          <a:xfrm>
            <a:off x="611560" y="1556792"/>
            <a:ext cx="3492918" cy="3396666"/>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Katharina\Documents\Religion versch. Klassen\Kronberg Reli 5\kirche\DSC_104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333" t="7550" r="19167"/>
          <a:stretch/>
        </p:blipFill>
        <p:spPr bwMode="auto">
          <a:xfrm>
            <a:off x="4788024" y="1700808"/>
            <a:ext cx="3692395" cy="4318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866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Katharina\Documents\Religion versch. Klassen\Kronberg Reli 5\kirche\DSC_10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412775"/>
            <a:ext cx="4246750" cy="2820603"/>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Katharina\Documents\Religion versch. Klassen\Kronberg Reli 5\kirche\DSC_102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469"/>
          <a:stretch/>
        </p:blipFill>
        <p:spPr bwMode="auto">
          <a:xfrm>
            <a:off x="5076056" y="3260468"/>
            <a:ext cx="3523322" cy="294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9392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atharina\Documents\Religion versch. Klassen\Kronberg Reli 5\kirche\DSC071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96752"/>
            <a:ext cx="4176464" cy="313234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Katharina\Documents\Religion versch. Klassen\Kronberg Reli 5\kirche\DSC071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3032956"/>
            <a:ext cx="4235963" cy="3176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1291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atharina\Documents\Religion versch. Klassen\Kronberg Reli 5\kirche\DSC071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2022872"/>
            <a:ext cx="3111810" cy="414908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Katharina\Documents\Religion versch. Klassen\Kronberg Reli 5\kirche\DSC071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268760"/>
            <a:ext cx="5376597"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2262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Katharina\Documents\Religion versch. Klassen\Kronberg Reli 5\kirche\DSC0717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3048124"/>
            <a:ext cx="4055435" cy="304157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Katharina\Documents\Religion versch. Klassen\Kronberg Reli 5\kirche\DSC071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353220"/>
            <a:ext cx="3631332" cy="484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4338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Katharina\Documents\Religion versch. Klassen\Kronberg Reli 5\kirche\DSC0718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8612" r="13793"/>
          <a:stretch/>
        </p:blipFill>
        <p:spPr bwMode="auto">
          <a:xfrm>
            <a:off x="179512" y="1154608"/>
            <a:ext cx="4323773" cy="268535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Katharina\Documents\Religion versch. Klassen\Kronberg Reli 5\kirche\DSC0718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095" r="17261"/>
          <a:stretch/>
        </p:blipFill>
        <p:spPr bwMode="auto">
          <a:xfrm>
            <a:off x="4719308" y="3429000"/>
            <a:ext cx="4288613" cy="2756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46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Katharina\Documents\Religion versch. Klassen\Kronberg Reli 5\kirche\DSC071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155948"/>
            <a:ext cx="4091616" cy="306871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Katharina\Documents\Religion versch. Klassen\Kronberg Reli 5\kirche\DSC071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412776"/>
            <a:ext cx="3523320" cy="469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7998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Katharina\Documents\Religion versch. Klassen\Kronberg Reli 5\kirche\DSC07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268760"/>
            <a:ext cx="3685338" cy="4913784"/>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Katharina\Documents\Religion versch. Klassen\Kronberg Reli 5\kirche\DSC072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328370"/>
            <a:ext cx="3647941" cy="4863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4377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Katharina\Pictures\Kirche\DSC072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268760"/>
            <a:ext cx="4244753" cy="318356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Katharina\Pictures\Kirche\DSC072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8044" y="1412776"/>
            <a:ext cx="3631332" cy="484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0748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Katharina\Pictures\Kirche\DSC072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268760"/>
            <a:ext cx="4224469" cy="3168352"/>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Katharina\Pictures\Kirche\DSC072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259632"/>
            <a:ext cx="3643350" cy="48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296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514350" indent="-514350">
              <a:buFont typeface="+mj-lt"/>
              <a:buAutoNum type="arabicPeriod"/>
            </a:pPr>
            <a:r>
              <a:rPr lang="de-DE" b="1" dirty="0" smtClean="0"/>
              <a:t>Theorie der Kirchenraumpädagogik mit konkreten Beispielen aus der Unterrichtspraxis</a:t>
            </a:r>
            <a:endParaRPr lang="de-DE" b="1" dirty="0"/>
          </a:p>
          <a:p>
            <a:pPr marL="0" indent="0">
              <a:buNone/>
            </a:pPr>
            <a:endParaRPr lang="de-DE" dirty="0"/>
          </a:p>
        </p:txBody>
      </p:sp>
    </p:spTree>
    <p:extLst>
      <p:ext uri="{BB962C8B-B14F-4D97-AF65-F5344CB8AC3E}">
        <p14:creationId xmlns:p14="http://schemas.microsoft.com/office/powerpoint/2010/main" val="7401722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Katharina\Pictures\Kirche\DSC0727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268760"/>
            <a:ext cx="4032448"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Katharina\Pictures\Kirche\DSC0728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3" y="2924944"/>
            <a:ext cx="4343467" cy="32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5408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Katharina\Documents\Religion versch. Klassen\Kronberg Reli 5\kirche\DSC0715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1061"/>
          <a:stretch/>
        </p:blipFill>
        <p:spPr bwMode="auto">
          <a:xfrm>
            <a:off x="1331640" y="1772816"/>
            <a:ext cx="6408712" cy="3794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717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3528" y="1268760"/>
            <a:ext cx="8352928" cy="3816424"/>
          </a:xfrm>
        </p:spPr>
        <p:txBody>
          <a:bodyPr>
            <a:normAutofit fontScale="92500" lnSpcReduction="20000"/>
          </a:bodyPr>
          <a:lstStyle/>
          <a:p>
            <a:pPr marL="0" lvl="0" indent="0">
              <a:buNone/>
            </a:pPr>
            <a:r>
              <a:rPr lang="de-DE" sz="2800" b="1" dirty="0"/>
              <a:t>Hintergründe der </a:t>
            </a:r>
            <a:r>
              <a:rPr lang="de-DE" sz="2800" b="1" dirty="0" smtClean="0"/>
              <a:t>Kirchenraumpädagogik </a:t>
            </a:r>
          </a:p>
          <a:p>
            <a:pPr marL="0" indent="0">
              <a:buNone/>
            </a:pPr>
            <a:endParaRPr lang="de-DE" sz="2800" b="1" dirty="0" smtClean="0"/>
          </a:p>
          <a:p>
            <a:pPr lvl="0"/>
            <a:r>
              <a:rPr lang="de-DE" sz="2800" dirty="0" smtClean="0"/>
              <a:t>rückläufiges Interesse an </a:t>
            </a:r>
            <a:r>
              <a:rPr lang="de-DE" sz="2800" dirty="0"/>
              <a:t>Kirche und </a:t>
            </a:r>
            <a:r>
              <a:rPr lang="de-DE" sz="2800" dirty="0" smtClean="0"/>
              <a:t>Religion</a:t>
            </a:r>
            <a:endParaRPr lang="de-DE" sz="2800" dirty="0"/>
          </a:p>
          <a:p>
            <a:pPr lvl="0"/>
            <a:r>
              <a:rPr lang="de-DE" sz="2800" dirty="0"/>
              <a:t>Kirche ist kein vertrauter Raum mehr</a:t>
            </a:r>
          </a:p>
          <a:p>
            <a:pPr lvl="0"/>
            <a:r>
              <a:rPr lang="de-DE" sz="2800" dirty="0" smtClean="0"/>
              <a:t>kein </a:t>
            </a:r>
            <a:r>
              <a:rPr lang="de-DE" sz="2800" dirty="0"/>
              <a:t>Ort des Glückempfindens</a:t>
            </a:r>
          </a:p>
          <a:p>
            <a:pPr lvl="0"/>
            <a:r>
              <a:rPr lang="de-DE" sz="2800" dirty="0"/>
              <a:t>Bedeutung einzelner Gegenstände </a:t>
            </a:r>
            <a:r>
              <a:rPr lang="de-DE" sz="2800" dirty="0" smtClean="0"/>
              <a:t>sind </a:t>
            </a:r>
            <a:r>
              <a:rPr lang="de-DE" sz="2800" dirty="0"/>
              <a:t>unbekannt</a:t>
            </a:r>
          </a:p>
          <a:p>
            <a:pPr lvl="0"/>
            <a:r>
              <a:rPr lang="de-DE" sz="2800" dirty="0" err="1"/>
              <a:t>Verhaltenskodices</a:t>
            </a:r>
            <a:r>
              <a:rPr lang="de-DE" sz="2800" dirty="0"/>
              <a:t> sind unbekannt</a:t>
            </a:r>
          </a:p>
          <a:p>
            <a:pPr lvl="0"/>
            <a:r>
              <a:rPr lang="de-DE" sz="2800" dirty="0" smtClean="0"/>
              <a:t>Kirche zunehmend als Touristikeinrichtung/musealer Raum und weniger als </a:t>
            </a:r>
            <a:r>
              <a:rPr lang="de-DE" sz="2800" dirty="0" err="1" smtClean="0"/>
              <a:t>Kultraum</a:t>
            </a:r>
            <a:endParaRPr lang="de-DE" sz="2800" dirty="0"/>
          </a:p>
        </p:txBody>
      </p:sp>
      <p:sp>
        <p:nvSpPr>
          <p:cNvPr id="3" name="Textfeld 2"/>
          <p:cNvSpPr txBox="1"/>
          <p:nvPr/>
        </p:nvSpPr>
        <p:spPr>
          <a:xfrm>
            <a:off x="179512" y="5032186"/>
            <a:ext cx="6984776" cy="523220"/>
          </a:xfrm>
          <a:prstGeom prst="rect">
            <a:avLst/>
          </a:prstGeom>
          <a:noFill/>
        </p:spPr>
        <p:txBody>
          <a:bodyPr wrap="square" rtlCol="0">
            <a:spAutoFit/>
          </a:bodyPr>
          <a:lstStyle/>
          <a:p>
            <a:pPr marL="457200" lvl="0" indent="-457200">
              <a:buFont typeface="Calibri" pitchFamily="34" charset="0"/>
              <a:buChar char="→"/>
            </a:pPr>
            <a:r>
              <a:rPr lang="de-DE" sz="2800" dirty="0"/>
              <a:t>Kirche ist ein fremder </a:t>
            </a:r>
            <a:r>
              <a:rPr lang="de-DE" sz="2800" dirty="0" smtClean="0"/>
              <a:t>Raum</a:t>
            </a:r>
            <a:endParaRPr lang="de-DE" sz="2800" dirty="0"/>
          </a:p>
        </p:txBody>
      </p:sp>
      <p:sp>
        <p:nvSpPr>
          <p:cNvPr id="6" name="Textfeld 5"/>
          <p:cNvSpPr txBox="1"/>
          <p:nvPr/>
        </p:nvSpPr>
        <p:spPr>
          <a:xfrm>
            <a:off x="683568" y="5758606"/>
            <a:ext cx="6984776" cy="646331"/>
          </a:xfrm>
          <a:prstGeom prst="rect">
            <a:avLst/>
          </a:prstGeom>
          <a:noFill/>
        </p:spPr>
        <p:txBody>
          <a:bodyPr wrap="square" rtlCol="0">
            <a:spAutoFit/>
          </a:bodyPr>
          <a:lstStyle/>
          <a:p>
            <a:r>
              <a:rPr lang="de-DE" dirty="0"/>
              <a:t>(nach </a:t>
            </a:r>
            <a:r>
              <a:rPr lang="de-DE" dirty="0" err="1"/>
              <a:t>Mendl</a:t>
            </a:r>
            <a:r>
              <a:rPr lang="de-DE" dirty="0"/>
              <a:t>: 91f., Goecke-</a:t>
            </a:r>
            <a:r>
              <a:rPr lang="de-DE" dirty="0" err="1"/>
              <a:t>Seischab</a:t>
            </a:r>
            <a:r>
              <a:rPr lang="de-DE" dirty="0"/>
              <a:t>/</a:t>
            </a:r>
            <a:r>
              <a:rPr lang="de-DE" dirty="0" err="1"/>
              <a:t>Ohlemacher</a:t>
            </a:r>
            <a:r>
              <a:rPr lang="de-DE" dirty="0"/>
              <a:t>: 119 f.)</a:t>
            </a:r>
          </a:p>
          <a:p>
            <a:pPr lvl="0"/>
            <a:endParaRPr lang="de-DE" dirty="0"/>
          </a:p>
        </p:txBody>
      </p:sp>
    </p:spTree>
    <p:extLst>
      <p:ext uri="{BB962C8B-B14F-4D97-AF65-F5344CB8AC3E}">
        <p14:creationId xmlns:p14="http://schemas.microsoft.com/office/powerpoint/2010/main" val="231854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3528" y="1484784"/>
            <a:ext cx="8352928" cy="4032448"/>
          </a:xfrm>
        </p:spPr>
        <p:txBody>
          <a:bodyPr>
            <a:normAutofit/>
          </a:bodyPr>
          <a:lstStyle/>
          <a:p>
            <a:pPr marL="0" indent="0">
              <a:spcBef>
                <a:spcPts val="0"/>
              </a:spcBef>
              <a:buNone/>
            </a:pPr>
            <a:r>
              <a:rPr lang="de-DE" sz="2800" b="1" dirty="0" smtClean="0"/>
              <a:t>Definition:</a:t>
            </a:r>
          </a:p>
          <a:p>
            <a:pPr marL="0" indent="0">
              <a:spcBef>
                <a:spcPts val="0"/>
              </a:spcBef>
              <a:buNone/>
            </a:pPr>
            <a:r>
              <a:rPr lang="de-DE" sz="2800" dirty="0" smtClean="0"/>
              <a:t>„</a:t>
            </a:r>
            <a:r>
              <a:rPr lang="de-DE" sz="2800" dirty="0"/>
              <a:t>Kirchenpädagogik meint […] im weitesten Sinne eine Einführung in christliche Religion </a:t>
            </a:r>
            <a:endParaRPr lang="de-DE" sz="2800" dirty="0" smtClean="0"/>
          </a:p>
          <a:p>
            <a:pPr marL="0" indent="0">
              <a:spcBef>
                <a:spcPts val="0"/>
              </a:spcBef>
              <a:buNone/>
            </a:pPr>
            <a:r>
              <a:rPr lang="de-DE" sz="2800" dirty="0" smtClean="0"/>
              <a:t>anhand </a:t>
            </a:r>
            <a:r>
              <a:rPr lang="de-DE" sz="2800" dirty="0"/>
              <a:t>der sinnlich wahrnehmbaren Kirchengebäude, </a:t>
            </a:r>
            <a:endParaRPr lang="de-DE" sz="2800" dirty="0" smtClean="0"/>
          </a:p>
          <a:p>
            <a:pPr marL="0" indent="0">
              <a:spcBef>
                <a:spcPts val="0"/>
              </a:spcBef>
              <a:buNone/>
            </a:pPr>
            <a:r>
              <a:rPr lang="de-DE" sz="2800" dirty="0" smtClean="0"/>
              <a:t>sowie </a:t>
            </a:r>
            <a:r>
              <a:rPr lang="de-DE" sz="2800" dirty="0"/>
              <a:t>im Blick auf religiöse Erfahrungen schlechthin“  </a:t>
            </a:r>
            <a:endParaRPr lang="de-DE" sz="2800" dirty="0" smtClean="0"/>
          </a:p>
          <a:p>
            <a:pPr marL="0" indent="0">
              <a:spcBef>
                <a:spcPts val="0"/>
              </a:spcBef>
              <a:buNone/>
            </a:pPr>
            <a:r>
              <a:rPr lang="de-DE" sz="1800" dirty="0" smtClean="0"/>
              <a:t>(Grünewald: 48)</a:t>
            </a:r>
            <a:endParaRPr lang="de-DE" sz="1800" dirty="0"/>
          </a:p>
        </p:txBody>
      </p:sp>
    </p:spTree>
    <p:extLst>
      <p:ext uri="{BB962C8B-B14F-4D97-AF65-F5344CB8AC3E}">
        <p14:creationId xmlns:p14="http://schemas.microsoft.com/office/powerpoint/2010/main" val="2960861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3528" y="1484784"/>
            <a:ext cx="8352928" cy="4608512"/>
          </a:xfrm>
        </p:spPr>
        <p:txBody>
          <a:bodyPr>
            <a:normAutofit fontScale="85000" lnSpcReduction="10000"/>
          </a:bodyPr>
          <a:lstStyle/>
          <a:p>
            <a:pPr marL="0" lvl="0" indent="0">
              <a:buNone/>
            </a:pPr>
            <a:r>
              <a:rPr lang="de-DE" b="1" dirty="0" smtClean="0"/>
              <a:t>Leistungen </a:t>
            </a:r>
          </a:p>
          <a:p>
            <a:pPr lvl="0"/>
            <a:r>
              <a:rPr lang="de-DE" dirty="0" smtClean="0"/>
              <a:t>Kennenlernen der wichtigsten Ausstattungselemente und ihrer Funktion </a:t>
            </a:r>
          </a:p>
          <a:p>
            <a:pPr lvl="0"/>
            <a:r>
              <a:rPr lang="de-DE" dirty="0" smtClean="0"/>
              <a:t>Vermittlung </a:t>
            </a:r>
            <a:r>
              <a:rPr lang="de-DE" dirty="0"/>
              <a:t>von Kirchen- und Frömmigkeitsgeschichte </a:t>
            </a:r>
            <a:endParaRPr lang="de-DE" dirty="0" smtClean="0"/>
          </a:p>
          <a:p>
            <a:pPr lvl="0"/>
            <a:r>
              <a:rPr lang="de-DE" dirty="0" smtClean="0"/>
              <a:t>Erinnerung </a:t>
            </a:r>
            <a:r>
              <a:rPr lang="de-DE" dirty="0"/>
              <a:t>an das „sozialpolitische Umfeld“ </a:t>
            </a:r>
          </a:p>
          <a:p>
            <a:pPr lvl="0"/>
            <a:r>
              <a:rPr lang="de-DE" dirty="0" smtClean="0"/>
              <a:t>Bewunderung </a:t>
            </a:r>
            <a:r>
              <a:rPr lang="de-DE" dirty="0"/>
              <a:t>der </a:t>
            </a:r>
            <a:r>
              <a:rPr lang="de-DE" dirty="0" smtClean="0"/>
              <a:t>Architektur/des </a:t>
            </a:r>
            <a:r>
              <a:rPr lang="de-DE" dirty="0"/>
              <a:t>Baustils </a:t>
            </a:r>
          </a:p>
          <a:p>
            <a:pPr lvl="0"/>
            <a:r>
              <a:rPr lang="de-DE" dirty="0"/>
              <a:t>Kennenlernen bildlicher Darstellungen aus dem </a:t>
            </a:r>
            <a:r>
              <a:rPr lang="de-DE" dirty="0" smtClean="0"/>
              <a:t>AT/NT</a:t>
            </a:r>
          </a:p>
          <a:p>
            <a:r>
              <a:rPr lang="de-DE" dirty="0" smtClean="0"/>
              <a:t>Erfahrung </a:t>
            </a:r>
            <a:r>
              <a:rPr lang="de-DE" dirty="0"/>
              <a:t>des Kirchenraumes als Ort der </a:t>
            </a:r>
            <a:r>
              <a:rPr lang="de-DE" dirty="0" smtClean="0"/>
              <a:t>Stille</a:t>
            </a:r>
          </a:p>
          <a:p>
            <a:pPr lvl="0"/>
            <a:r>
              <a:rPr lang="de-DE" dirty="0"/>
              <a:t>Erfahrung von Glaube und </a:t>
            </a:r>
            <a:r>
              <a:rPr lang="de-DE" dirty="0" smtClean="0"/>
              <a:t>Religion</a:t>
            </a:r>
          </a:p>
          <a:p>
            <a:pPr marL="0" indent="0">
              <a:buNone/>
            </a:pPr>
            <a:endParaRPr lang="de-DE" sz="2100" dirty="0" smtClean="0"/>
          </a:p>
          <a:p>
            <a:pPr marL="0" indent="0">
              <a:buNone/>
            </a:pPr>
            <a:r>
              <a:rPr lang="de-DE" sz="2100" dirty="0" smtClean="0"/>
              <a:t>(</a:t>
            </a:r>
            <a:r>
              <a:rPr lang="de-DE" sz="2100" dirty="0"/>
              <a:t>nach: Goecke-</a:t>
            </a:r>
            <a:r>
              <a:rPr lang="de-DE" sz="2100" dirty="0" err="1"/>
              <a:t>Seischab</a:t>
            </a:r>
            <a:r>
              <a:rPr lang="de-DE" sz="2100" dirty="0"/>
              <a:t>/</a:t>
            </a:r>
            <a:r>
              <a:rPr lang="de-DE" sz="2100" dirty="0" err="1"/>
              <a:t>Ohlemacher</a:t>
            </a:r>
            <a:r>
              <a:rPr lang="de-DE" sz="2100" dirty="0"/>
              <a:t>: 119 f.)</a:t>
            </a:r>
          </a:p>
          <a:p>
            <a:pPr marL="0" lvl="0" indent="0">
              <a:buNone/>
            </a:pPr>
            <a:endParaRPr lang="de-DE" sz="3100" dirty="0" smtClean="0"/>
          </a:p>
          <a:p>
            <a:pPr marL="0" lvl="0" indent="0">
              <a:buNone/>
            </a:pPr>
            <a:endParaRPr lang="de-DE" sz="3100" dirty="0"/>
          </a:p>
          <a:p>
            <a:pPr marL="0" lvl="0" indent="0">
              <a:buNone/>
            </a:pPr>
            <a:endParaRPr lang="de-DE" sz="3100" dirty="0" smtClean="0"/>
          </a:p>
          <a:p>
            <a:pPr marL="0" lvl="0" indent="0">
              <a:buNone/>
            </a:pPr>
            <a:endParaRPr lang="de-DE" sz="3100" dirty="0"/>
          </a:p>
          <a:p>
            <a:pPr marL="0" lvl="0" indent="0">
              <a:buNone/>
            </a:pPr>
            <a:endParaRPr lang="de-DE" sz="3100" dirty="0"/>
          </a:p>
          <a:p>
            <a:pPr marL="0" indent="0">
              <a:buNone/>
            </a:pPr>
            <a:endParaRPr lang="de-DE" dirty="0"/>
          </a:p>
          <a:p>
            <a:pPr marL="0" lvl="0" indent="0">
              <a:buNone/>
            </a:pPr>
            <a:endParaRPr lang="de-DE" dirty="0"/>
          </a:p>
          <a:p>
            <a:pPr marL="0" indent="0">
              <a:buNone/>
            </a:pPr>
            <a:endParaRPr lang="de-DE" dirty="0"/>
          </a:p>
        </p:txBody>
      </p:sp>
    </p:spTree>
    <p:extLst>
      <p:ext uri="{BB962C8B-B14F-4D97-AF65-F5344CB8AC3E}">
        <p14:creationId xmlns:p14="http://schemas.microsoft.com/office/powerpoint/2010/main" val="2621692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3528" y="1484784"/>
            <a:ext cx="8352928" cy="2520280"/>
          </a:xfrm>
        </p:spPr>
        <p:txBody>
          <a:bodyPr>
            <a:noAutofit/>
          </a:bodyPr>
          <a:lstStyle/>
          <a:p>
            <a:pPr marL="0" indent="0">
              <a:buNone/>
            </a:pPr>
            <a:r>
              <a:rPr lang="de-DE" sz="2800" b="1" dirty="0" smtClean="0"/>
              <a:t>Ziele </a:t>
            </a:r>
            <a:endParaRPr lang="de-DE" sz="1800" dirty="0" smtClean="0"/>
          </a:p>
          <a:p>
            <a:pPr lvl="0"/>
            <a:r>
              <a:rPr lang="de-DE" sz="2800" dirty="0" smtClean="0"/>
              <a:t>Alphabetisierung</a:t>
            </a:r>
          </a:p>
          <a:p>
            <a:pPr lvl="0"/>
            <a:r>
              <a:rPr lang="de-DE" sz="2800" dirty="0" smtClean="0"/>
              <a:t>Er-</a:t>
            </a:r>
            <a:r>
              <a:rPr lang="de-DE" sz="2800" dirty="0" err="1" smtClean="0"/>
              <a:t>Innerung</a:t>
            </a:r>
            <a:endParaRPr lang="de-DE" sz="2800" dirty="0" smtClean="0"/>
          </a:p>
          <a:p>
            <a:pPr lvl="0"/>
            <a:r>
              <a:rPr lang="de-DE" sz="2800" dirty="0" smtClean="0"/>
              <a:t>Beheimatung</a:t>
            </a:r>
          </a:p>
          <a:p>
            <a:pPr marL="0" indent="0">
              <a:buNone/>
            </a:pPr>
            <a:r>
              <a:rPr lang="de-DE" sz="1800" dirty="0"/>
              <a:t>(nach Rupp: 18)</a:t>
            </a:r>
          </a:p>
          <a:p>
            <a:pPr marL="0" lvl="0" indent="0">
              <a:buNone/>
            </a:pPr>
            <a:endParaRPr lang="de-DE" sz="2800" dirty="0" smtClean="0"/>
          </a:p>
        </p:txBody>
      </p:sp>
    </p:spTree>
    <p:extLst>
      <p:ext uri="{BB962C8B-B14F-4D97-AF65-F5344CB8AC3E}">
        <p14:creationId xmlns:p14="http://schemas.microsoft.com/office/powerpoint/2010/main" val="1054468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1"/>
          <p:cNvSpPr txBox="1">
            <a:spLocks/>
          </p:cNvSpPr>
          <p:nvPr/>
        </p:nvSpPr>
        <p:spPr>
          <a:xfrm>
            <a:off x="395536" y="1616348"/>
            <a:ext cx="8352928" cy="25202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de-DE" sz="2800" b="1" dirty="0" smtClean="0"/>
              <a:t>Aber: </a:t>
            </a:r>
          </a:p>
          <a:p>
            <a:pPr marL="0" indent="0">
              <a:buNone/>
            </a:pPr>
            <a:r>
              <a:rPr lang="de-DE" sz="2800" dirty="0"/>
              <a:t>Sinnhaftigkeit religiöser Räume in ihrer Ganzheit </a:t>
            </a:r>
            <a:r>
              <a:rPr lang="de-DE" sz="2800" dirty="0" smtClean="0"/>
              <a:t>nur </a:t>
            </a:r>
            <a:r>
              <a:rPr lang="de-DE" sz="2800" dirty="0"/>
              <a:t>durch die Teilnahme an liturgischen Vollzügen </a:t>
            </a:r>
            <a:r>
              <a:rPr lang="de-DE" sz="2800" dirty="0" smtClean="0"/>
              <a:t>wahrnehmbar</a:t>
            </a:r>
          </a:p>
          <a:p>
            <a:pPr marL="0" lvl="0" indent="0">
              <a:buNone/>
            </a:pPr>
            <a:r>
              <a:rPr lang="de-DE" sz="1800" dirty="0" smtClean="0"/>
              <a:t>(nach Goecke-</a:t>
            </a:r>
            <a:r>
              <a:rPr lang="de-DE" sz="1800" dirty="0" err="1" smtClean="0"/>
              <a:t>Seischab</a:t>
            </a:r>
            <a:r>
              <a:rPr lang="de-DE" sz="1800" dirty="0" smtClean="0"/>
              <a:t>/</a:t>
            </a:r>
            <a:r>
              <a:rPr lang="de-DE" sz="1800" dirty="0" err="1" smtClean="0"/>
              <a:t>Ohlemacher</a:t>
            </a:r>
            <a:r>
              <a:rPr lang="de-DE" sz="1800" dirty="0"/>
              <a:t>: 119 f</a:t>
            </a:r>
            <a:r>
              <a:rPr lang="de-DE" sz="1800" dirty="0" smtClean="0"/>
              <a:t>.)</a:t>
            </a:r>
            <a:endParaRPr lang="de-DE" sz="1800" b="1" dirty="0" smtClean="0"/>
          </a:p>
          <a:p>
            <a:pPr marL="0" indent="0">
              <a:buFont typeface="Arial" pitchFamily="34" charset="0"/>
              <a:buNone/>
            </a:pPr>
            <a:endParaRPr lang="de-DE" sz="2800" dirty="0"/>
          </a:p>
        </p:txBody>
      </p:sp>
    </p:spTree>
    <p:extLst>
      <p:ext uri="{BB962C8B-B14F-4D97-AF65-F5344CB8AC3E}">
        <p14:creationId xmlns:p14="http://schemas.microsoft.com/office/powerpoint/2010/main" val="536549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559</Words>
  <Application>Microsoft Office PowerPoint</Application>
  <PresentationFormat>Bildschirmpräsentation (4:3)</PresentationFormat>
  <Paragraphs>163</Paragraphs>
  <Slides>41</Slides>
  <Notes>31</Notes>
  <HiddenSlides>0</HiddenSlides>
  <MMClips>0</MMClips>
  <ScaleCrop>false</ScaleCrop>
  <HeadingPairs>
    <vt:vector size="4" baseType="variant">
      <vt:variant>
        <vt:lpstr>Design</vt:lpstr>
      </vt:variant>
      <vt:variant>
        <vt:i4>1</vt:i4>
      </vt:variant>
      <vt:variant>
        <vt:lpstr>Folientitel</vt:lpstr>
      </vt:variant>
      <vt:variant>
        <vt:i4>41</vt:i4>
      </vt:variant>
    </vt:vector>
  </HeadingPairs>
  <TitlesOfParts>
    <vt:vector size="42" baseType="lpstr">
      <vt:lpstr>Larissa-Design</vt:lpstr>
      <vt:lpstr>PowerPoint-Präsentation</vt:lpstr>
      <vt:lpstr>Regionale Fortbildung „Kirchenraumpädagogik konkret – ein Kinderkirchenführer aus dem RU der Jahrgangsstufe 5 für St. Pius in Aschaffenburg“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Firmenname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ion</dc:title>
  <dc:creator>Benutzer</dc:creator>
  <cp:lastModifiedBy>Benutzer</cp:lastModifiedBy>
  <cp:revision>54</cp:revision>
  <cp:lastPrinted>2012-10-07T17:28:49Z</cp:lastPrinted>
  <dcterms:created xsi:type="dcterms:W3CDTF">2012-06-24T10:37:39Z</dcterms:created>
  <dcterms:modified xsi:type="dcterms:W3CDTF">2012-10-09T15:19:04Z</dcterms:modified>
</cp:coreProperties>
</file>